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4"/>
  </p:notesMasterIdLst>
  <p:sldIdLst>
    <p:sldId id="256" r:id="rId2"/>
    <p:sldId id="260" r:id="rId3"/>
    <p:sldId id="327" r:id="rId4"/>
    <p:sldId id="267" r:id="rId5"/>
    <p:sldId id="357" r:id="rId6"/>
    <p:sldId id="326" r:id="rId7"/>
    <p:sldId id="306" r:id="rId8"/>
    <p:sldId id="320" r:id="rId9"/>
    <p:sldId id="358" r:id="rId10"/>
    <p:sldId id="268" r:id="rId11"/>
    <p:sldId id="378" r:id="rId12"/>
    <p:sldId id="341" r:id="rId13"/>
    <p:sldId id="379" r:id="rId14"/>
    <p:sldId id="257" r:id="rId15"/>
    <p:sldId id="325" r:id="rId16"/>
    <p:sldId id="360" r:id="rId17"/>
    <p:sldId id="359" r:id="rId18"/>
    <p:sldId id="362" r:id="rId19"/>
    <p:sldId id="263" r:id="rId20"/>
    <p:sldId id="381" r:id="rId21"/>
    <p:sldId id="361" r:id="rId22"/>
    <p:sldId id="264" r:id="rId23"/>
    <p:sldId id="338" r:id="rId24"/>
    <p:sldId id="266" r:id="rId25"/>
    <p:sldId id="276" r:id="rId26"/>
    <p:sldId id="365" r:id="rId27"/>
    <p:sldId id="366" r:id="rId28"/>
    <p:sldId id="364" r:id="rId29"/>
    <p:sldId id="277" r:id="rId30"/>
    <p:sldId id="343" r:id="rId31"/>
    <p:sldId id="329" r:id="rId32"/>
    <p:sldId id="283" r:id="rId33"/>
    <p:sldId id="284" r:id="rId34"/>
    <p:sldId id="382" r:id="rId35"/>
    <p:sldId id="383" r:id="rId36"/>
    <p:sldId id="285" r:id="rId37"/>
    <p:sldId id="386" r:id="rId38"/>
    <p:sldId id="384" r:id="rId39"/>
    <p:sldId id="385" r:id="rId40"/>
    <p:sldId id="330" r:id="rId41"/>
    <p:sldId id="403" r:id="rId42"/>
    <p:sldId id="404" r:id="rId43"/>
    <p:sldId id="405" r:id="rId44"/>
    <p:sldId id="406" r:id="rId45"/>
    <p:sldId id="407" r:id="rId46"/>
    <p:sldId id="280" r:id="rId47"/>
    <p:sldId id="281" r:id="rId48"/>
    <p:sldId id="282" r:id="rId49"/>
    <p:sldId id="288" r:id="rId50"/>
    <p:sldId id="289" r:id="rId51"/>
    <p:sldId id="387" r:id="rId52"/>
    <p:sldId id="290" r:id="rId53"/>
    <p:sldId id="313" r:id="rId54"/>
    <p:sldId id="292" r:id="rId55"/>
    <p:sldId id="293" r:id="rId56"/>
    <p:sldId id="294" r:id="rId57"/>
    <p:sldId id="296" r:id="rId58"/>
    <p:sldId id="295" r:id="rId59"/>
    <p:sldId id="371" r:id="rId60"/>
    <p:sldId id="348" r:id="rId61"/>
    <p:sldId id="349" r:id="rId62"/>
    <p:sldId id="340" r:id="rId63"/>
    <p:sldId id="344" r:id="rId64"/>
    <p:sldId id="370" r:id="rId65"/>
    <p:sldId id="350" r:id="rId66"/>
    <p:sldId id="352" r:id="rId67"/>
    <p:sldId id="297" r:id="rId68"/>
    <p:sldId id="298" r:id="rId69"/>
    <p:sldId id="299" r:id="rId70"/>
    <p:sldId id="300" r:id="rId71"/>
    <p:sldId id="301" r:id="rId72"/>
    <p:sldId id="302" r:id="rId73"/>
    <p:sldId id="312" r:id="rId74"/>
    <p:sldId id="304" r:id="rId75"/>
    <p:sldId id="331" r:id="rId76"/>
    <p:sldId id="345" r:id="rId77"/>
    <p:sldId id="307" r:id="rId78"/>
    <p:sldId id="394" r:id="rId79"/>
    <p:sldId id="376" r:id="rId80"/>
    <p:sldId id="395" r:id="rId81"/>
    <p:sldId id="396" r:id="rId82"/>
    <p:sldId id="397" r:id="rId83"/>
    <p:sldId id="398" r:id="rId84"/>
    <p:sldId id="372" r:id="rId85"/>
    <p:sldId id="400" r:id="rId86"/>
    <p:sldId id="373" r:id="rId87"/>
    <p:sldId id="335" r:id="rId88"/>
    <p:sldId id="353" r:id="rId89"/>
    <p:sldId id="336" r:id="rId90"/>
    <p:sldId id="337" r:id="rId91"/>
    <p:sldId id="374" r:id="rId92"/>
    <p:sldId id="314" r:id="rId9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0" d="100"/>
          <a:sy n="150" d="100"/>
        </p:scale>
        <p:origin x="2094" y="13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2C8DBB-8666-BB91-C561-FC37AD24091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a:extLst>
              <a:ext uri="{FF2B5EF4-FFF2-40B4-BE49-F238E27FC236}">
                <a16:creationId xmlns:a16="http://schemas.microsoft.com/office/drawing/2014/main" id="{63447EE0-2A6A-D586-F5BB-F65B71B83FCD}"/>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vl1pPr>
          </a:lstStyle>
          <a:p>
            <a:pPr>
              <a:defRPr/>
            </a:pPr>
            <a:fld id="{04E26955-6D82-4A36-A81E-97E3B05694A0}" type="datetimeFigureOut">
              <a:rPr lang="en-US"/>
              <a:pPr>
                <a:defRPr/>
              </a:pPr>
              <a:t>9/14/2026</a:t>
            </a:fld>
            <a:endParaRPr lang="en-US"/>
          </a:p>
        </p:txBody>
      </p:sp>
      <p:sp>
        <p:nvSpPr>
          <p:cNvPr id="4" name="Slide Image Placeholder 3">
            <a:extLst>
              <a:ext uri="{FF2B5EF4-FFF2-40B4-BE49-F238E27FC236}">
                <a16:creationId xmlns:a16="http://schemas.microsoft.com/office/drawing/2014/main" id="{B4049F0C-BAD9-B50B-819E-B4B57710F5D3}"/>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867D121-09F4-983E-B4F5-6898A44B58C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136D688-B6F5-F6E4-50F2-EF111A93BCF4}"/>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a:extLst>
              <a:ext uri="{FF2B5EF4-FFF2-40B4-BE49-F238E27FC236}">
                <a16:creationId xmlns:a16="http://schemas.microsoft.com/office/drawing/2014/main" id="{946072F3-D147-E488-5A91-8C006FD020B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a:lvl1pPr>
          </a:lstStyle>
          <a:p>
            <a:pPr>
              <a:defRPr/>
            </a:pPr>
            <a:fld id="{000DCBD6-4348-4B46-86E9-82CBAF7DA70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59DA7826-AFD8-8339-681C-841F310F150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2669D559-916B-29D9-347B-FB78210B3C1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Joel Fitzgerald</a:t>
            </a:r>
          </a:p>
        </p:txBody>
      </p:sp>
      <p:sp>
        <p:nvSpPr>
          <p:cNvPr id="15364" name="Slide Number Placeholder 3">
            <a:extLst>
              <a:ext uri="{FF2B5EF4-FFF2-40B4-BE49-F238E27FC236}">
                <a16:creationId xmlns:a16="http://schemas.microsoft.com/office/drawing/2014/main" id="{E7B5A921-BF61-9647-C418-5AB74DD82A2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0785BA6-D576-4346-B44C-4940D4C573EC}" type="slidenum">
              <a:rPr lang="en-US" altLang="en-US" smtClean="0"/>
              <a:pPr/>
              <a:t>8</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1B98513E-F42B-D234-27D9-A0470EAA6E3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089FAC2B-EABA-9AA6-74E4-14D92BC90AE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Joel Fitzgerald</a:t>
            </a:r>
          </a:p>
        </p:txBody>
      </p:sp>
      <p:sp>
        <p:nvSpPr>
          <p:cNvPr id="17412" name="Slide Number Placeholder 3">
            <a:extLst>
              <a:ext uri="{FF2B5EF4-FFF2-40B4-BE49-F238E27FC236}">
                <a16:creationId xmlns:a16="http://schemas.microsoft.com/office/drawing/2014/main" id="{A6C3F47E-D797-546A-53EE-B46A8D58878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1BFB918-08F1-43F3-8B2F-FA3C60DF4823}" type="slidenum">
              <a:rPr lang="en-US" altLang="en-US" smtClean="0"/>
              <a:pPr/>
              <a:t>9</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Flowchart: Document 6">
            <a:extLst>
              <a:ext uri="{FF2B5EF4-FFF2-40B4-BE49-F238E27FC236}">
                <a16:creationId xmlns:a16="http://schemas.microsoft.com/office/drawing/2014/main" id="{4A3A8113-A91D-F901-7C28-276707DE48A8}"/>
              </a:ext>
            </a:extLst>
          </p:cNvPr>
          <p:cNvSpPr/>
          <p:nvPr/>
        </p:nvSpPr>
        <p:spPr>
          <a:xfrm rot="10800000">
            <a:off x="1" y="1520731"/>
            <a:ext cx="9144000" cy="3435579"/>
          </a:xfrm>
          <a:custGeom>
            <a:avLst/>
            <a:gdLst>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19794">
                <a:moveTo>
                  <a:pt x="0" y="0"/>
                </a:moveTo>
                <a:lnTo>
                  <a:pt x="21600" y="0"/>
                </a:lnTo>
                <a:lnTo>
                  <a:pt x="21600" y="17322"/>
                </a:lnTo>
                <a:cubicBezTo>
                  <a:pt x="10800" y="17322"/>
                  <a:pt x="7466" y="25350"/>
                  <a:pt x="0" y="19794"/>
                </a:cubicBezTo>
                <a:lnTo>
                  <a:pt x="0" y="0"/>
                </a:lnTo>
                <a:close/>
              </a:path>
            </a:pathLst>
          </a:custGeom>
          <a:gradFill>
            <a:gsLst>
              <a:gs pos="100000">
                <a:schemeClr val="bg2">
                  <a:tint val="28000"/>
                  <a:satMod val="2000000"/>
                  <a:alpha val="30000"/>
                </a:schemeClr>
              </a:gs>
              <a:gs pos="35000">
                <a:schemeClr val="bg2">
                  <a:shade val="100000"/>
                  <a:satMod val="600000"/>
                  <a:alpha val="0"/>
                </a:schemeClr>
              </a:gs>
            </a:gsLst>
            <a:lin ang="54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itle 8"/>
          <p:cNvSpPr>
            <a:spLocks noGrp="1"/>
          </p:cNvSpPr>
          <p:nvPr>
            <p:ph type="ctrTitle"/>
          </p:nvPr>
        </p:nvSpPr>
        <p:spPr>
          <a:xfrm>
            <a:off x="502920" y="2775745"/>
            <a:ext cx="8229600" cy="2167128"/>
          </a:xfrm>
        </p:spPr>
        <p:txBody>
          <a:bodyPr tIns="0" bIns="0" anchor="t"/>
          <a:lstStyle>
            <a:lvl1pPr>
              <a:defRPr sz="5000" cap="all" baseline="0">
                <a:effectLst>
                  <a:outerShdw blurRad="30000" dist="30000" dir="2700000" algn="tl" rotWithShape="0">
                    <a:schemeClr val="bg2">
                      <a:shade val="45000"/>
                      <a:satMod val="150000"/>
                      <a:alpha val="90000"/>
                    </a:schemeClr>
                  </a:outerShdw>
                  <a:reflection blurRad="12000" stA="25000" endPos="49000" dist="5000" dir="5400000" sy="-100000" algn="bl" rotWithShape="0"/>
                </a:effectLst>
              </a:defRPr>
            </a:lvl1pPr>
          </a:lstStyle>
          <a:p>
            <a:r>
              <a:rPr lang="en-US"/>
              <a:t>Click to edit Master title style</a:t>
            </a:r>
            <a:endParaRPr lang="en-US" dirty="0"/>
          </a:p>
        </p:txBody>
      </p:sp>
      <p:sp>
        <p:nvSpPr>
          <p:cNvPr id="17" name="Subtitle 16"/>
          <p:cNvSpPr>
            <a:spLocks noGrp="1"/>
          </p:cNvSpPr>
          <p:nvPr>
            <p:ph type="subTitle" idx="1"/>
          </p:nvPr>
        </p:nvSpPr>
        <p:spPr>
          <a:xfrm>
            <a:off x="500064" y="1559720"/>
            <a:ext cx="5105400" cy="1219200"/>
          </a:xfrm>
        </p:spPr>
        <p:txBody>
          <a:bodyPr lIns="0" tIns="0" rIns="0" bIns="0" anchor="b"/>
          <a:lstStyle>
            <a:lvl1pPr marL="0" indent="0" algn="l">
              <a:buNone/>
              <a:defRPr sz="19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3" name="Date Placeholder 29">
            <a:extLst>
              <a:ext uri="{FF2B5EF4-FFF2-40B4-BE49-F238E27FC236}">
                <a16:creationId xmlns:a16="http://schemas.microsoft.com/office/drawing/2014/main" id="{DFDB5A95-1947-DE0F-5179-51ABFB42C238}"/>
              </a:ext>
            </a:extLst>
          </p:cNvPr>
          <p:cNvSpPr>
            <a:spLocks noGrp="1"/>
          </p:cNvSpPr>
          <p:nvPr>
            <p:ph type="dt" sz="half" idx="10"/>
          </p:nvPr>
        </p:nvSpPr>
        <p:spPr/>
        <p:txBody>
          <a:bodyPr/>
          <a:lstStyle>
            <a:lvl1pPr>
              <a:defRPr/>
            </a:lvl1pPr>
          </a:lstStyle>
          <a:p>
            <a:pPr>
              <a:defRPr/>
            </a:pPr>
            <a:fld id="{94A3B3ED-E007-4B6A-B2CD-C528DE48E024}" type="datetimeFigureOut">
              <a:rPr lang="en-US"/>
              <a:pPr>
                <a:defRPr/>
              </a:pPr>
              <a:t>9/14/2026</a:t>
            </a:fld>
            <a:endParaRPr lang="en-US"/>
          </a:p>
        </p:txBody>
      </p:sp>
      <p:sp>
        <p:nvSpPr>
          <p:cNvPr id="4" name="Footer Placeholder 18">
            <a:extLst>
              <a:ext uri="{FF2B5EF4-FFF2-40B4-BE49-F238E27FC236}">
                <a16:creationId xmlns:a16="http://schemas.microsoft.com/office/drawing/2014/main" id="{4607954F-988D-E333-AD67-9C29CBC844E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6">
            <a:extLst>
              <a:ext uri="{FF2B5EF4-FFF2-40B4-BE49-F238E27FC236}">
                <a16:creationId xmlns:a16="http://schemas.microsoft.com/office/drawing/2014/main" id="{25ABA955-B3BB-47F6-5FA4-4E145DF3122C}"/>
              </a:ext>
            </a:extLst>
          </p:cNvPr>
          <p:cNvSpPr>
            <a:spLocks noGrp="1"/>
          </p:cNvSpPr>
          <p:nvPr>
            <p:ph type="sldNum" sz="quarter" idx="12"/>
          </p:nvPr>
        </p:nvSpPr>
        <p:spPr/>
        <p:txBody>
          <a:bodyPr/>
          <a:lstStyle>
            <a:lvl1pPr>
              <a:defRPr/>
            </a:lvl1pPr>
          </a:lstStyle>
          <a:p>
            <a:pPr>
              <a:defRPr/>
            </a:pPr>
            <a:fld id="{6F325268-16D0-4295-A789-CEEDB4B13083}" type="slidenum">
              <a:rPr lang="en-US" altLang="en-US"/>
              <a:pPr>
                <a:defRPr/>
              </a:pPr>
              <a:t>‹#›</a:t>
            </a:fld>
            <a:endParaRPr lang="en-US" altLang="en-US"/>
          </a:p>
        </p:txBody>
      </p:sp>
    </p:spTree>
    <p:extLst>
      <p:ext uri="{BB962C8B-B14F-4D97-AF65-F5344CB8AC3E}">
        <p14:creationId xmlns:p14="http://schemas.microsoft.com/office/powerpoint/2010/main" val="1486178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9">
            <a:extLst>
              <a:ext uri="{FF2B5EF4-FFF2-40B4-BE49-F238E27FC236}">
                <a16:creationId xmlns:a16="http://schemas.microsoft.com/office/drawing/2014/main" id="{36C47062-12A6-A859-6BB8-8FC275D25B75}"/>
              </a:ext>
            </a:extLst>
          </p:cNvPr>
          <p:cNvSpPr>
            <a:spLocks noGrp="1"/>
          </p:cNvSpPr>
          <p:nvPr>
            <p:ph type="dt" sz="half" idx="10"/>
          </p:nvPr>
        </p:nvSpPr>
        <p:spPr/>
        <p:txBody>
          <a:bodyPr/>
          <a:lstStyle>
            <a:lvl1pPr>
              <a:defRPr/>
            </a:lvl1pPr>
          </a:lstStyle>
          <a:p>
            <a:pPr>
              <a:defRPr/>
            </a:pPr>
            <a:fld id="{C5A9F39F-1C16-49BC-AAFE-789FF8303ECB}" type="datetimeFigureOut">
              <a:rPr lang="en-US"/>
              <a:pPr>
                <a:defRPr/>
              </a:pPr>
              <a:t>9/14/2026</a:t>
            </a:fld>
            <a:endParaRPr lang="en-US" dirty="0"/>
          </a:p>
        </p:txBody>
      </p:sp>
      <p:sp>
        <p:nvSpPr>
          <p:cNvPr id="5" name="Footer Placeholder 21">
            <a:extLst>
              <a:ext uri="{FF2B5EF4-FFF2-40B4-BE49-F238E27FC236}">
                <a16:creationId xmlns:a16="http://schemas.microsoft.com/office/drawing/2014/main" id="{7D151C8B-CD88-3F8E-B17C-BEB7C7D49EE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2EB06D4A-625F-46B4-F4DF-44E123D944BC}"/>
              </a:ext>
            </a:extLst>
          </p:cNvPr>
          <p:cNvSpPr>
            <a:spLocks noGrp="1"/>
          </p:cNvSpPr>
          <p:nvPr>
            <p:ph type="sldNum" sz="quarter" idx="12"/>
          </p:nvPr>
        </p:nvSpPr>
        <p:spPr/>
        <p:txBody>
          <a:bodyPr/>
          <a:lstStyle>
            <a:lvl1pPr>
              <a:defRPr/>
            </a:lvl1pPr>
          </a:lstStyle>
          <a:p>
            <a:pPr>
              <a:defRPr/>
            </a:pPr>
            <a:fld id="{15910F78-B9AE-4516-9762-C10520571CC3}" type="slidenum">
              <a:rPr lang="en-US" altLang="en-US"/>
              <a:pPr>
                <a:defRPr/>
              </a:pPr>
              <a:t>‹#›</a:t>
            </a:fld>
            <a:endParaRPr lang="en-US" altLang="en-US"/>
          </a:p>
        </p:txBody>
      </p:sp>
    </p:spTree>
    <p:extLst>
      <p:ext uri="{BB962C8B-B14F-4D97-AF65-F5344CB8AC3E}">
        <p14:creationId xmlns:p14="http://schemas.microsoft.com/office/powerpoint/2010/main" val="931098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990600"/>
            <a:ext cx="7772400" cy="1362456"/>
          </a:xfrm>
        </p:spPr>
        <p:txBody>
          <a:bodyPr>
            <a:noAutofit/>
          </a:bodyPr>
          <a:lstStyle>
            <a:lvl1pPr algn="l">
              <a:buNone/>
              <a:defRPr sz="48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722313" y="2352677"/>
            <a:ext cx="7772400" cy="1509712"/>
          </a:xfrm>
        </p:spPr>
        <p:txBody>
          <a:bodyPr/>
          <a:lstStyle>
            <a:lvl1pPr>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82C96CD3-61A4-FF16-013F-2182662EB699}"/>
              </a:ext>
            </a:extLst>
          </p:cNvPr>
          <p:cNvSpPr>
            <a:spLocks noGrp="1"/>
          </p:cNvSpPr>
          <p:nvPr>
            <p:ph type="dt" sz="half" idx="10"/>
          </p:nvPr>
        </p:nvSpPr>
        <p:spPr/>
        <p:txBody>
          <a:bodyPr/>
          <a:lstStyle>
            <a:lvl1pPr>
              <a:defRPr/>
            </a:lvl1pPr>
          </a:lstStyle>
          <a:p>
            <a:pPr>
              <a:defRPr/>
            </a:pPr>
            <a:fld id="{32E4B4BD-1DB7-43B3-9DA3-D68D9A6C5470}" type="datetimeFigureOut">
              <a:rPr lang="en-US"/>
              <a:pPr>
                <a:defRPr/>
              </a:pPr>
              <a:t>9/14/2026</a:t>
            </a:fld>
            <a:endParaRPr lang="en-US"/>
          </a:p>
        </p:txBody>
      </p:sp>
      <p:sp>
        <p:nvSpPr>
          <p:cNvPr id="5" name="Footer Placeholder 4">
            <a:extLst>
              <a:ext uri="{FF2B5EF4-FFF2-40B4-BE49-F238E27FC236}">
                <a16:creationId xmlns:a16="http://schemas.microsoft.com/office/drawing/2014/main" id="{E1B0103C-E5E4-10C3-8CCE-73732483ADF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B3C4795-402B-7D2D-FED2-6D90C3A9D8F9}"/>
              </a:ext>
            </a:extLst>
          </p:cNvPr>
          <p:cNvSpPr>
            <a:spLocks noGrp="1"/>
          </p:cNvSpPr>
          <p:nvPr>
            <p:ph type="sldNum" sz="quarter" idx="12"/>
          </p:nvPr>
        </p:nvSpPr>
        <p:spPr/>
        <p:txBody>
          <a:bodyPr/>
          <a:lstStyle>
            <a:lvl1pPr>
              <a:defRPr/>
            </a:lvl1pPr>
          </a:lstStyle>
          <a:p>
            <a:pPr>
              <a:defRPr/>
            </a:pPr>
            <a:fld id="{F507E4CC-8031-4954-BE82-51040CA570E0}" type="slidenum">
              <a:rPr lang="en-US" altLang="en-US"/>
              <a:pPr>
                <a:defRPr/>
              </a:pPr>
              <a:t>‹#›</a:t>
            </a:fld>
            <a:endParaRPr lang="en-US" altLang="en-US"/>
          </a:p>
        </p:txBody>
      </p:sp>
    </p:spTree>
    <p:extLst>
      <p:ext uri="{BB962C8B-B14F-4D97-AF65-F5344CB8AC3E}">
        <p14:creationId xmlns:p14="http://schemas.microsoft.com/office/powerpoint/2010/main" val="1102599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9">
            <a:extLst>
              <a:ext uri="{FF2B5EF4-FFF2-40B4-BE49-F238E27FC236}">
                <a16:creationId xmlns:a16="http://schemas.microsoft.com/office/drawing/2014/main" id="{3E2C4CC3-A88C-1C41-5F0A-1CA7D93C293A}"/>
              </a:ext>
            </a:extLst>
          </p:cNvPr>
          <p:cNvSpPr>
            <a:spLocks noGrp="1"/>
          </p:cNvSpPr>
          <p:nvPr>
            <p:ph type="dt" sz="half" idx="10"/>
          </p:nvPr>
        </p:nvSpPr>
        <p:spPr/>
        <p:txBody>
          <a:bodyPr/>
          <a:lstStyle>
            <a:lvl1pPr>
              <a:defRPr/>
            </a:lvl1pPr>
          </a:lstStyle>
          <a:p>
            <a:pPr>
              <a:defRPr/>
            </a:pPr>
            <a:fld id="{4A372D64-7CBD-4B89-8FD7-EF4D31B5E2F2}" type="datetimeFigureOut">
              <a:rPr lang="en-US"/>
              <a:pPr>
                <a:defRPr/>
              </a:pPr>
              <a:t>9/14/2026</a:t>
            </a:fld>
            <a:endParaRPr lang="en-US" dirty="0"/>
          </a:p>
        </p:txBody>
      </p:sp>
      <p:sp>
        <p:nvSpPr>
          <p:cNvPr id="6" name="Footer Placeholder 21">
            <a:extLst>
              <a:ext uri="{FF2B5EF4-FFF2-40B4-BE49-F238E27FC236}">
                <a16:creationId xmlns:a16="http://schemas.microsoft.com/office/drawing/2014/main" id="{29B34F23-BD15-99A7-397B-4ED608AF074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17">
            <a:extLst>
              <a:ext uri="{FF2B5EF4-FFF2-40B4-BE49-F238E27FC236}">
                <a16:creationId xmlns:a16="http://schemas.microsoft.com/office/drawing/2014/main" id="{8DA4C3E9-5768-C710-2848-0BFCD1AA5E0A}"/>
              </a:ext>
            </a:extLst>
          </p:cNvPr>
          <p:cNvSpPr>
            <a:spLocks noGrp="1"/>
          </p:cNvSpPr>
          <p:nvPr>
            <p:ph type="sldNum" sz="quarter" idx="12"/>
          </p:nvPr>
        </p:nvSpPr>
        <p:spPr/>
        <p:txBody>
          <a:bodyPr/>
          <a:lstStyle>
            <a:lvl1pPr>
              <a:defRPr/>
            </a:lvl1pPr>
          </a:lstStyle>
          <a:p>
            <a:pPr>
              <a:defRPr/>
            </a:pPr>
            <a:fld id="{64538B71-047A-427D-88D4-4105BF4DF062}" type="slidenum">
              <a:rPr lang="en-US" altLang="en-US"/>
              <a:pPr>
                <a:defRPr/>
              </a:pPr>
              <a:t>‹#›</a:t>
            </a:fld>
            <a:endParaRPr lang="en-US" altLang="en-US"/>
          </a:p>
        </p:txBody>
      </p:sp>
    </p:spTree>
    <p:extLst>
      <p:ext uri="{BB962C8B-B14F-4D97-AF65-F5344CB8AC3E}">
        <p14:creationId xmlns:p14="http://schemas.microsoft.com/office/powerpoint/2010/main" val="1235184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2112168"/>
            <a:ext cx="4040188" cy="502920"/>
          </a:xfrm>
        </p:spPr>
        <p:txBody>
          <a:bodyPr anchor="b">
            <a:noAutofit/>
          </a:bodyPr>
          <a:lstStyle>
            <a:lvl1pPr>
              <a:buNone/>
              <a:defRPr sz="2200" b="1">
                <a:effectLst>
                  <a:outerShdw blurRad="38000" dist="38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2112168"/>
            <a:ext cx="4041775" cy="502920"/>
          </a:xfrm>
        </p:spPr>
        <p:txBody>
          <a:bodyPr anchor="b">
            <a:noAutofit/>
          </a:bodyPr>
          <a:lstStyle>
            <a:lvl1pPr>
              <a:buNone/>
              <a:defRPr sz="2200" b="1">
                <a:effectLst>
                  <a:outerShdw blurRad="30000" dist="30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667000"/>
            <a:ext cx="4040188" cy="3657600"/>
          </a:xfrm>
        </p:spPr>
        <p:txBody>
          <a:bodyPr/>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645025" y="2667000"/>
            <a:ext cx="4041775" cy="3657600"/>
          </a:xfrm>
        </p:spPr>
        <p:txBody>
          <a:bodyPr/>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9">
            <a:extLst>
              <a:ext uri="{FF2B5EF4-FFF2-40B4-BE49-F238E27FC236}">
                <a16:creationId xmlns:a16="http://schemas.microsoft.com/office/drawing/2014/main" id="{27E0D80E-BC28-2F15-140D-28637CD1957C}"/>
              </a:ext>
            </a:extLst>
          </p:cNvPr>
          <p:cNvSpPr>
            <a:spLocks noGrp="1"/>
          </p:cNvSpPr>
          <p:nvPr>
            <p:ph type="dt" sz="half" idx="10"/>
          </p:nvPr>
        </p:nvSpPr>
        <p:spPr/>
        <p:txBody>
          <a:bodyPr/>
          <a:lstStyle>
            <a:lvl1pPr>
              <a:defRPr/>
            </a:lvl1pPr>
          </a:lstStyle>
          <a:p>
            <a:pPr>
              <a:defRPr/>
            </a:pPr>
            <a:fld id="{ABF9C6A1-7D57-4EE9-B0CB-EB700BF17EAA}" type="datetimeFigureOut">
              <a:rPr lang="en-US"/>
              <a:pPr>
                <a:defRPr/>
              </a:pPr>
              <a:t>9/14/2026</a:t>
            </a:fld>
            <a:endParaRPr lang="en-US" dirty="0"/>
          </a:p>
        </p:txBody>
      </p:sp>
      <p:sp>
        <p:nvSpPr>
          <p:cNvPr id="8" name="Footer Placeholder 21">
            <a:extLst>
              <a:ext uri="{FF2B5EF4-FFF2-40B4-BE49-F238E27FC236}">
                <a16:creationId xmlns:a16="http://schemas.microsoft.com/office/drawing/2014/main" id="{287837CF-28C0-28D3-4033-A35117870601}"/>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17">
            <a:extLst>
              <a:ext uri="{FF2B5EF4-FFF2-40B4-BE49-F238E27FC236}">
                <a16:creationId xmlns:a16="http://schemas.microsoft.com/office/drawing/2014/main" id="{1689C024-087E-2258-48E5-76831D9B302B}"/>
              </a:ext>
            </a:extLst>
          </p:cNvPr>
          <p:cNvSpPr>
            <a:spLocks noGrp="1"/>
          </p:cNvSpPr>
          <p:nvPr>
            <p:ph type="sldNum" sz="quarter" idx="12"/>
          </p:nvPr>
        </p:nvSpPr>
        <p:spPr/>
        <p:txBody>
          <a:bodyPr/>
          <a:lstStyle>
            <a:lvl1pPr>
              <a:defRPr/>
            </a:lvl1pPr>
          </a:lstStyle>
          <a:p>
            <a:pPr>
              <a:defRPr/>
            </a:pPr>
            <a:fld id="{FF5A3F95-FE1D-4B0A-8F23-72F0F895AA5A}" type="slidenum">
              <a:rPr lang="en-US" altLang="en-US"/>
              <a:pPr>
                <a:defRPr/>
              </a:pPr>
              <a:t>‹#›</a:t>
            </a:fld>
            <a:endParaRPr lang="en-US" altLang="en-US"/>
          </a:p>
        </p:txBody>
      </p:sp>
    </p:spTree>
    <p:extLst>
      <p:ext uri="{BB962C8B-B14F-4D97-AF65-F5344CB8AC3E}">
        <p14:creationId xmlns:p14="http://schemas.microsoft.com/office/powerpoint/2010/main" val="1590175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a:effectLst/>
        </p:spPr>
        <p:txBody>
          <a:bodyPr/>
          <a:lstStyle>
            <a:lvl1pPr>
              <a:defRPr sz="4800" cap="none" baseline="0">
                <a:effectLst>
                  <a:outerShdw blurRad="30000" dist="30000" dir="2700000" algn="tl" rotWithShape="0">
                    <a:schemeClr val="bg2">
                      <a:shade val="45000"/>
                      <a:satMod val="150000"/>
                      <a:alpha val="90000"/>
                    </a:schemeClr>
                  </a:outerShdw>
                </a:effectLst>
              </a:defRPr>
            </a:lvl1pPr>
          </a:lstStyle>
          <a:p>
            <a:r>
              <a:rPr lang="en-US"/>
              <a:t>Click to edit Master title style</a:t>
            </a:r>
            <a:endParaRPr lang="en-US" dirty="0"/>
          </a:p>
        </p:txBody>
      </p:sp>
      <p:sp>
        <p:nvSpPr>
          <p:cNvPr id="3" name="Date Placeholder 9">
            <a:extLst>
              <a:ext uri="{FF2B5EF4-FFF2-40B4-BE49-F238E27FC236}">
                <a16:creationId xmlns:a16="http://schemas.microsoft.com/office/drawing/2014/main" id="{6C206B33-1FF0-E5F7-0288-8B05EF7F60BC}"/>
              </a:ext>
            </a:extLst>
          </p:cNvPr>
          <p:cNvSpPr>
            <a:spLocks noGrp="1"/>
          </p:cNvSpPr>
          <p:nvPr>
            <p:ph type="dt" sz="half" idx="10"/>
          </p:nvPr>
        </p:nvSpPr>
        <p:spPr/>
        <p:txBody>
          <a:bodyPr/>
          <a:lstStyle>
            <a:lvl1pPr>
              <a:defRPr/>
            </a:lvl1pPr>
          </a:lstStyle>
          <a:p>
            <a:pPr>
              <a:defRPr/>
            </a:pPr>
            <a:fld id="{8806514C-CB6B-4376-AB43-B70FDA025192}" type="datetimeFigureOut">
              <a:rPr lang="en-US"/>
              <a:pPr>
                <a:defRPr/>
              </a:pPr>
              <a:t>9/14/2026</a:t>
            </a:fld>
            <a:endParaRPr lang="en-US" dirty="0"/>
          </a:p>
        </p:txBody>
      </p:sp>
      <p:sp>
        <p:nvSpPr>
          <p:cNvPr id="4" name="Footer Placeholder 21">
            <a:extLst>
              <a:ext uri="{FF2B5EF4-FFF2-40B4-BE49-F238E27FC236}">
                <a16:creationId xmlns:a16="http://schemas.microsoft.com/office/drawing/2014/main" id="{41599258-2A7C-E2D5-1DF7-F7C0FEDB1DD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17">
            <a:extLst>
              <a:ext uri="{FF2B5EF4-FFF2-40B4-BE49-F238E27FC236}">
                <a16:creationId xmlns:a16="http://schemas.microsoft.com/office/drawing/2014/main" id="{90F1FAED-B3B9-8EB6-69ED-35345E60CD56}"/>
              </a:ext>
            </a:extLst>
          </p:cNvPr>
          <p:cNvSpPr>
            <a:spLocks noGrp="1"/>
          </p:cNvSpPr>
          <p:nvPr>
            <p:ph type="sldNum" sz="quarter" idx="12"/>
          </p:nvPr>
        </p:nvSpPr>
        <p:spPr/>
        <p:txBody>
          <a:bodyPr/>
          <a:lstStyle>
            <a:lvl1pPr>
              <a:defRPr/>
            </a:lvl1pPr>
          </a:lstStyle>
          <a:p>
            <a:pPr>
              <a:defRPr/>
            </a:pPr>
            <a:fld id="{E971DEB3-8332-4B24-8701-6FA3773AF1B6}" type="slidenum">
              <a:rPr lang="en-US" altLang="en-US"/>
              <a:pPr>
                <a:defRPr/>
              </a:pPr>
              <a:t>‹#›</a:t>
            </a:fld>
            <a:endParaRPr lang="en-US" altLang="en-US"/>
          </a:p>
        </p:txBody>
      </p:sp>
    </p:spTree>
    <p:extLst>
      <p:ext uri="{BB962C8B-B14F-4D97-AF65-F5344CB8AC3E}">
        <p14:creationId xmlns:p14="http://schemas.microsoft.com/office/powerpoint/2010/main" val="3313631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84383380-914B-5D4D-9358-3DEEE603F6CF}"/>
              </a:ext>
            </a:extLst>
          </p:cNvPr>
          <p:cNvSpPr>
            <a:spLocks noGrp="1"/>
          </p:cNvSpPr>
          <p:nvPr>
            <p:ph type="dt" sz="half" idx="10"/>
          </p:nvPr>
        </p:nvSpPr>
        <p:spPr/>
        <p:txBody>
          <a:bodyPr/>
          <a:lstStyle>
            <a:lvl1pPr>
              <a:defRPr/>
            </a:lvl1pPr>
          </a:lstStyle>
          <a:p>
            <a:pPr>
              <a:defRPr/>
            </a:pPr>
            <a:fld id="{D86F2AE4-FA28-4509-A4BB-225EAC8D4C3D}" type="datetimeFigureOut">
              <a:rPr lang="en-US"/>
              <a:pPr>
                <a:defRPr/>
              </a:pPr>
              <a:t>9/14/2026</a:t>
            </a:fld>
            <a:endParaRPr lang="en-US" dirty="0"/>
          </a:p>
        </p:txBody>
      </p:sp>
      <p:sp>
        <p:nvSpPr>
          <p:cNvPr id="3" name="Footer Placeholder 21">
            <a:extLst>
              <a:ext uri="{FF2B5EF4-FFF2-40B4-BE49-F238E27FC236}">
                <a16:creationId xmlns:a16="http://schemas.microsoft.com/office/drawing/2014/main" id="{31EEC37D-2480-BF8D-9761-09EC9F8D12C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17">
            <a:extLst>
              <a:ext uri="{FF2B5EF4-FFF2-40B4-BE49-F238E27FC236}">
                <a16:creationId xmlns:a16="http://schemas.microsoft.com/office/drawing/2014/main" id="{FFB98A8B-9D6E-21AD-F9CF-207D4C8D4DB8}"/>
              </a:ext>
            </a:extLst>
          </p:cNvPr>
          <p:cNvSpPr>
            <a:spLocks noGrp="1"/>
          </p:cNvSpPr>
          <p:nvPr>
            <p:ph type="sldNum" sz="quarter" idx="12"/>
          </p:nvPr>
        </p:nvSpPr>
        <p:spPr/>
        <p:txBody>
          <a:bodyPr/>
          <a:lstStyle>
            <a:lvl1pPr>
              <a:defRPr/>
            </a:lvl1pPr>
          </a:lstStyle>
          <a:p>
            <a:pPr>
              <a:defRPr/>
            </a:pPr>
            <a:fld id="{6F646485-5082-428A-96F9-C21B0B446504}" type="slidenum">
              <a:rPr lang="en-US" altLang="en-US"/>
              <a:pPr>
                <a:defRPr/>
              </a:pPr>
              <a:t>‹#›</a:t>
            </a:fld>
            <a:endParaRPr lang="en-US" altLang="en-US"/>
          </a:p>
        </p:txBody>
      </p:sp>
    </p:spTree>
    <p:extLst>
      <p:ext uri="{BB962C8B-B14F-4D97-AF65-F5344CB8AC3E}">
        <p14:creationId xmlns:p14="http://schemas.microsoft.com/office/powerpoint/2010/main" val="3890059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1440"/>
            <a:ext cx="8229600" cy="914400"/>
          </a:xfrm>
        </p:spPr>
        <p:txBody>
          <a:bodyPr tIns="0" bIns="0"/>
          <a:lstStyle>
            <a:lvl1pPr algn="l">
              <a:buNone/>
              <a:defRPr sz="5000" b="1"/>
            </a:lvl1pPr>
          </a:lstStyle>
          <a:p>
            <a:r>
              <a:rPr lang="en-US"/>
              <a:t>Click to edit Master title style</a:t>
            </a:r>
            <a:endParaRPr lang="en-US" dirty="0"/>
          </a:p>
        </p:txBody>
      </p:sp>
      <p:sp>
        <p:nvSpPr>
          <p:cNvPr id="3" name="Text Placeholder 2"/>
          <p:cNvSpPr>
            <a:spLocks noGrp="1"/>
          </p:cNvSpPr>
          <p:nvPr>
            <p:ph type="body" idx="2"/>
          </p:nvPr>
        </p:nvSpPr>
        <p:spPr>
          <a:xfrm>
            <a:off x="457200" y="1133856"/>
            <a:ext cx="2590800" cy="5181600"/>
          </a:xfrm>
        </p:spPr>
        <p:txBody>
          <a:bodyPr lIns="45720" rIns="0"/>
          <a:lstStyle>
            <a:lvl1pPr marL="0" indent="0">
              <a:spcBef>
                <a:spcPts val="300"/>
              </a:spcBef>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429000" y="1133472"/>
            <a:ext cx="5257800" cy="5191128"/>
          </a:xfrm>
        </p:spPr>
        <p:txBody>
          <a:bodyPr/>
          <a:lstStyle>
            <a:lvl1pPr algn="l">
              <a:defRPr sz="3000"/>
            </a:lvl1pPr>
            <a:lvl2pPr algn="l">
              <a:defRPr sz="2800"/>
            </a:lvl2pPr>
            <a:lvl3pPr algn="l">
              <a:defRPr sz="2400"/>
            </a:lvl3pPr>
            <a:lvl4pPr algn="l">
              <a:defRPr sz="2000"/>
            </a:lvl4pPr>
            <a:lvl5pPr algn="l">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3623A5E9-C7D9-F174-7913-58F829AD2290}"/>
              </a:ext>
            </a:extLst>
          </p:cNvPr>
          <p:cNvSpPr>
            <a:spLocks noGrp="1"/>
          </p:cNvSpPr>
          <p:nvPr>
            <p:ph type="dt" sz="half" idx="10"/>
          </p:nvPr>
        </p:nvSpPr>
        <p:spPr/>
        <p:txBody>
          <a:bodyPr/>
          <a:lstStyle>
            <a:lvl1pPr>
              <a:defRPr/>
            </a:lvl1pPr>
          </a:lstStyle>
          <a:p>
            <a:pPr>
              <a:defRPr/>
            </a:pPr>
            <a:fld id="{97BB9ED1-02BC-4DA6-A1A6-FC3695F947FE}" type="datetimeFigureOut">
              <a:rPr lang="en-US"/>
              <a:pPr>
                <a:defRPr/>
              </a:pPr>
              <a:t>9/14/2026</a:t>
            </a:fld>
            <a:endParaRPr lang="en-US"/>
          </a:p>
        </p:txBody>
      </p:sp>
      <p:sp>
        <p:nvSpPr>
          <p:cNvPr id="6" name="Footer Placeholder 5">
            <a:extLst>
              <a:ext uri="{FF2B5EF4-FFF2-40B4-BE49-F238E27FC236}">
                <a16:creationId xmlns:a16="http://schemas.microsoft.com/office/drawing/2014/main" id="{252B391A-F1F6-FDAE-380A-22249B28256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48E7DE99-3BBA-E4D0-60F3-636C9C9A35D6}"/>
              </a:ext>
            </a:extLst>
          </p:cNvPr>
          <p:cNvSpPr>
            <a:spLocks noGrp="1"/>
          </p:cNvSpPr>
          <p:nvPr>
            <p:ph type="sldNum" sz="quarter" idx="12"/>
          </p:nvPr>
        </p:nvSpPr>
        <p:spPr/>
        <p:txBody>
          <a:bodyPr/>
          <a:lstStyle>
            <a:lvl1pPr>
              <a:defRPr/>
            </a:lvl1pPr>
          </a:lstStyle>
          <a:p>
            <a:pPr>
              <a:defRPr/>
            </a:pPr>
            <a:fld id="{7D8FB869-DA09-4E2B-9CFC-2160D8B41CDB}" type="slidenum">
              <a:rPr lang="en-US" altLang="en-US"/>
              <a:pPr>
                <a:defRPr/>
              </a:pPr>
              <a:t>‹#›</a:t>
            </a:fld>
            <a:endParaRPr lang="en-US" altLang="en-US"/>
          </a:p>
        </p:txBody>
      </p:sp>
    </p:spTree>
    <p:extLst>
      <p:ext uri="{BB962C8B-B14F-4D97-AF65-F5344CB8AC3E}">
        <p14:creationId xmlns:p14="http://schemas.microsoft.com/office/powerpoint/2010/main" val="852688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6240" y="1981200"/>
            <a:ext cx="3429000" cy="522288"/>
          </a:xfrm>
        </p:spPr>
        <p:txBody>
          <a:bodyPr tIns="0" bIns="0"/>
          <a:lstStyle>
            <a:lvl1pPr algn="r">
              <a:buNone/>
              <a:defRPr sz="2000" b="1"/>
            </a:lvl1pPr>
          </a:lstStyle>
          <a:p>
            <a:r>
              <a:rPr lang="en-US"/>
              <a:t>Click to edit Master title style</a:t>
            </a:r>
            <a:endParaRPr lang="en-US" dirty="0"/>
          </a:p>
        </p:txBody>
      </p:sp>
      <p:sp>
        <p:nvSpPr>
          <p:cNvPr id="3" name="Picture Placeholder 2"/>
          <p:cNvSpPr>
            <a:spLocks noGrp="1"/>
          </p:cNvSpPr>
          <p:nvPr>
            <p:ph type="pic" idx="1"/>
          </p:nvPr>
        </p:nvSpPr>
        <p:spPr>
          <a:xfrm>
            <a:off x="4093368" y="1066800"/>
            <a:ext cx="4572000" cy="4572000"/>
          </a:xfrm>
          <a:solidFill>
            <a:schemeClr val="bg2">
              <a:shade val="75000"/>
            </a:schemeClr>
          </a:solidFill>
          <a:ln w="60325">
            <a:solidFill>
              <a:srgbClr val="FFFFFF"/>
            </a:solidFill>
            <a:miter lim="800000"/>
          </a:ln>
          <a:effectLst>
            <a:outerShdw blurRad="36195" dist="10000" dir="5400000" algn="tl" rotWithShape="0">
              <a:srgbClr val="000000">
                <a:alpha val="75000"/>
              </a:srgbClr>
            </a:outerShdw>
            <a:reflection stA="21000" endA="500" endPos="10000" dist="20000" dir="5400000" sy="-100000" algn="bl" rotWithShape="0"/>
          </a:effectLst>
        </p:spPr>
        <p:txBody>
          <a:bodyPr>
            <a:normAutofit/>
          </a:bodyPr>
          <a:lstStyle>
            <a:lvl1pPr>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76240" y="2543176"/>
            <a:ext cx="3429000" cy="914400"/>
          </a:xfrm>
        </p:spPr>
        <p:txBody>
          <a:bodyPr lIns="0" tIns="0" rIns="0" bIns="0"/>
          <a:lstStyle>
            <a:lvl1pPr indent="0" algn="r">
              <a:spcBef>
                <a:spcPts val="300"/>
              </a:spcBef>
              <a:buFontTx/>
              <a:buNone/>
              <a:defRPr sz="1400" baseline="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5" name="Date Placeholder 4">
            <a:extLst>
              <a:ext uri="{FF2B5EF4-FFF2-40B4-BE49-F238E27FC236}">
                <a16:creationId xmlns:a16="http://schemas.microsoft.com/office/drawing/2014/main" id="{8A89E51D-1643-AE9B-7C45-0D7AC884493B}"/>
              </a:ext>
            </a:extLst>
          </p:cNvPr>
          <p:cNvSpPr>
            <a:spLocks noGrp="1"/>
          </p:cNvSpPr>
          <p:nvPr>
            <p:ph type="dt" sz="half" idx="10"/>
          </p:nvPr>
        </p:nvSpPr>
        <p:spPr/>
        <p:txBody>
          <a:bodyPr/>
          <a:lstStyle>
            <a:lvl1pPr>
              <a:defRPr/>
            </a:lvl1pPr>
          </a:lstStyle>
          <a:p>
            <a:pPr>
              <a:defRPr/>
            </a:pPr>
            <a:fld id="{05270EA4-4B9D-4416-9E17-421BC670867F}" type="datetimeFigureOut">
              <a:rPr lang="en-US"/>
              <a:pPr>
                <a:defRPr/>
              </a:pPr>
              <a:t>9/14/2026</a:t>
            </a:fld>
            <a:endParaRPr lang="en-US"/>
          </a:p>
        </p:txBody>
      </p:sp>
      <p:sp>
        <p:nvSpPr>
          <p:cNvPr id="6" name="Footer Placeholder 5">
            <a:extLst>
              <a:ext uri="{FF2B5EF4-FFF2-40B4-BE49-F238E27FC236}">
                <a16:creationId xmlns:a16="http://schemas.microsoft.com/office/drawing/2014/main" id="{3DD054EB-1942-57C1-023A-36A424ECCFC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C4C7FF3B-AA69-BAA4-E373-038F0F1B5CDA}"/>
              </a:ext>
            </a:extLst>
          </p:cNvPr>
          <p:cNvSpPr>
            <a:spLocks noGrp="1"/>
          </p:cNvSpPr>
          <p:nvPr>
            <p:ph type="sldNum" sz="quarter" idx="12"/>
          </p:nvPr>
        </p:nvSpPr>
        <p:spPr/>
        <p:txBody>
          <a:bodyPr/>
          <a:lstStyle>
            <a:lvl1pPr>
              <a:defRPr/>
            </a:lvl1pPr>
          </a:lstStyle>
          <a:p>
            <a:pPr>
              <a:defRPr/>
            </a:pPr>
            <a:fld id="{EA395687-24C1-498D-8206-8948748AA1DE}" type="slidenum">
              <a:rPr lang="en-US" altLang="en-US"/>
              <a:pPr>
                <a:defRPr/>
              </a:pPr>
              <a:t>‹#›</a:t>
            </a:fld>
            <a:endParaRPr lang="en-US" altLang="en-US"/>
          </a:p>
        </p:txBody>
      </p:sp>
    </p:spTree>
    <p:extLst>
      <p:ext uri="{BB962C8B-B14F-4D97-AF65-F5344CB8AC3E}">
        <p14:creationId xmlns:p14="http://schemas.microsoft.com/office/powerpoint/2010/main" val="4071538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7DE76516-B331-3AD6-75D1-3E63435D3BFB}"/>
              </a:ext>
            </a:extLst>
          </p:cNvPr>
          <p:cNvSpPr>
            <a:spLocks noGrp="1"/>
          </p:cNvSpPr>
          <p:nvPr>
            <p:ph type="dt" sz="half" idx="10"/>
          </p:nvPr>
        </p:nvSpPr>
        <p:spPr/>
        <p:txBody>
          <a:bodyPr/>
          <a:lstStyle>
            <a:lvl1pPr>
              <a:defRPr/>
            </a:lvl1pPr>
          </a:lstStyle>
          <a:p>
            <a:pPr>
              <a:defRPr/>
            </a:pPr>
            <a:fld id="{370B3BB9-351F-4B79-9599-F32BD1A67440}" type="datetimeFigureOut">
              <a:rPr lang="en-US"/>
              <a:pPr>
                <a:defRPr/>
              </a:pPr>
              <a:t>9/14/2026</a:t>
            </a:fld>
            <a:endParaRPr lang="en-US" dirty="0"/>
          </a:p>
        </p:txBody>
      </p:sp>
      <p:sp>
        <p:nvSpPr>
          <p:cNvPr id="5" name="Footer Placeholder 21">
            <a:extLst>
              <a:ext uri="{FF2B5EF4-FFF2-40B4-BE49-F238E27FC236}">
                <a16:creationId xmlns:a16="http://schemas.microsoft.com/office/drawing/2014/main" id="{21A1A420-3F20-57F5-8E60-06E55BAC22D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DE216550-1B76-3337-D2EE-799C513EE2A4}"/>
              </a:ext>
            </a:extLst>
          </p:cNvPr>
          <p:cNvSpPr>
            <a:spLocks noGrp="1"/>
          </p:cNvSpPr>
          <p:nvPr>
            <p:ph type="sldNum" sz="quarter" idx="12"/>
          </p:nvPr>
        </p:nvSpPr>
        <p:spPr/>
        <p:txBody>
          <a:bodyPr/>
          <a:lstStyle>
            <a:lvl1pPr>
              <a:defRPr/>
            </a:lvl1pPr>
          </a:lstStyle>
          <a:p>
            <a:pPr>
              <a:defRPr/>
            </a:pPr>
            <a:fld id="{587BBA70-6A66-4E5C-8BC6-6099EC902BF8}" type="slidenum">
              <a:rPr lang="en-US" altLang="en-US"/>
              <a:pPr>
                <a:defRPr/>
              </a:pPr>
              <a:t>‹#›</a:t>
            </a:fld>
            <a:endParaRPr lang="en-US" altLang="en-US"/>
          </a:p>
        </p:txBody>
      </p:sp>
    </p:spTree>
    <p:extLst>
      <p:ext uri="{BB962C8B-B14F-4D97-AF65-F5344CB8AC3E}">
        <p14:creationId xmlns:p14="http://schemas.microsoft.com/office/powerpoint/2010/main" val="807213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9887AAFD-AA42-0545-D928-203DFE2C4EAD}"/>
              </a:ext>
            </a:extLst>
          </p:cNvPr>
          <p:cNvSpPr>
            <a:spLocks noGrp="1"/>
          </p:cNvSpPr>
          <p:nvPr>
            <p:ph type="dt" sz="half" idx="10"/>
          </p:nvPr>
        </p:nvSpPr>
        <p:spPr/>
        <p:txBody>
          <a:bodyPr/>
          <a:lstStyle>
            <a:lvl1pPr>
              <a:defRPr/>
            </a:lvl1pPr>
          </a:lstStyle>
          <a:p>
            <a:pPr>
              <a:defRPr/>
            </a:pPr>
            <a:fld id="{84138B7F-536B-4F81-9B3C-17D97F2B1384}" type="datetimeFigureOut">
              <a:rPr lang="en-US"/>
              <a:pPr>
                <a:defRPr/>
              </a:pPr>
              <a:t>9/14/2026</a:t>
            </a:fld>
            <a:endParaRPr lang="en-US" dirty="0"/>
          </a:p>
        </p:txBody>
      </p:sp>
      <p:sp>
        <p:nvSpPr>
          <p:cNvPr id="5" name="Footer Placeholder 21">
            <a:extLst>
              <a:ext uri="{FF2B5EF4-FFF2-40B4-BE49-F238E27FC236}">
                <a16:creationId xmlns:a16="http://schemas.microsoft.com/office/drawing/2014/main" id="{128888DB-A9AC-E6CF-7B79-7F871EFA2D6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C5A5C5AA-BEFD-5D13-B0BF-0FEF2B6BB2C3}"/>
              </a:ext>
            </a:extLst>
          </p:cNvPr>
          <p:cNvSpPr>
            <a:spLocks noGrp="1"/>
          </p:cNvSpPr>
          <p:nvPr>
            <p:ph type="sldNum" sz="quarter" idx="12"/>
          </p:nvPr>
        </p:nvSpPr>
        <p:spPr/>
        <p:txBody>
          <a:bodyPr/>
          <a:lstStyle>
            <a:lvl1pPr>
              <a:defRPr/>
            </a:lvl1pPr>
          </a:lstStyle>
          <a:p>
            <a:pPr>
              <a:defRPr/>
            </a:pPr>
            <a:fld id="{C4F2ADE2-90CF-48C9-BC71-B43BB1B16C46}" type="slidenum">
              <a:rPr lang="en-US" altLang="en-US"/>
              <a:pPr>
                <a:defRPr/>
              </a:pPr>
              <a:t>‹#›</a:t>
            </a:fld>
            <a:endParaRPr lang="en-US" altLang="en-US"/>
          </a:p>
        </p:txBody>
      </p:sp>
    </p:spTree>
    <p:extLst>
      <p:ext uri="{BB962C8B-B14F-4D97-AF65-F5344CB8AC3E}">
        <p14:creationId xmlns:p14="http://schemas.microsoft.com/office/powerpoint/2010/main" val="3091257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lowchart: Document 6">
            <a:extLst>
              <a:ext uri="{FF2B5EF4-FFF2-40B4-BE49-F238E27FC236}">
                <a16:creationId xmlns:a16="http://schemas.microsoft.com/office/drawing/2014/main" id="{515599CF-40E6-B4BC-5672-C15828C3C5BD}"/>
              </a:ext>
            </a:extLst>
          </p:cNvPr>
          <p:cNvSpPr/>
          <p:nvPr/>
        </p:nvSpPr>
        <p:spPr>
          <a:xfrm rot="10800000">
            <a:off x="1" y="1142899"/>
            <a:ext cx="9144000" cy="5562705"/>
          </a:xfrm>
          <a:custGeom>
            <a:avLst/>
            <a:gdLst>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252">
                <a:moveTo>
                  <a:pt x="0" y="0"/>
                </a:moveTo>
                <a:lnTo>
                  <a:pt x="21600" y="0"/>
                </a:lnTo>
                <a:lnTo>
                  <a:pt x="21600" y="17322"/>
                </a:lnTo>
                <a:cubicBezTo>
                  <a:pt x="10800" y="17322"/>
                  <a:pt x="10056" y="24231"/>
                  <a:pt x="0" y="20252"/>
                </a:cubicBezTo>
                <a:lnTo>
                  <a:pt x="0" y="0"/>
                </a:lnTo>
                <a:close/>
              </a:path>
            </a:pathLst>
          </a:custGeom>
          <a:gradFill>
            <a:gsLst>
              <a:gs pos="100000">
                <a:schemeClr val="bg2">
                  <a:tint val="55000"/>
                  <a:satMod val="1800000"/>
                  <a:alpha val="5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Flowchart: Document 7">
            <a:extLst>
              <a:ext uri="{FF2B5EF4-FFF2-40B4-BE49-F238E27FC236}">
                <a16:creationId xmlns:a16="http://schemas.microsoft.com/office/drawing/2014/main" id="{8A5FDFAA-8A7B-3CF8-C0A1-4DCA5E05EB6D}"/>
              </a:ext>
            </a:extLst>
          </p:cNvPr>
          <p:cNvSpPr/>
          <p:nvPr/>
        </p:nvSpPr>
        <p:spPr>
          <a:xfrm rot="10800000">
            <a:off x="1" y="1341133"/>
            <a:ext cx="9144000" cy="4480425"/>
          </a:xfrm>
          <a:custGeom>
            <a:avLst/>
            <a:gdLst>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032">
                <a:moveTo>
                  <a:pt x="0" y="0"/>
                </a:moveTo>
                <a:lnTo>
                  <a:pt x="21600" y="0"/>
                </a:lnTo>
                <a:lnTo>
                  <a:pt x="21600" y="17322"/>
                </a:lnTo>
                <a:cubicBezTo>
                  <a:pt x="10800" y="17322"/>
                  <a:pt x="8684" y="24776"/>
                  <a:pt x="0" y="20032"/>
                </a:cubicBezTo>
                <a:lnTo>
                  <a:pt x="0" y="0"/>
                </a:lnTo>
                <a:close/>
              </a:path>
            </a:pathLst>
          </a:custGeom>
          <a:gradFill>
            <a:gsLst>
              <a:gs pos="100000">
                <a:schemeClr val="bg2">
                  <a:tint val="40000"/>
                  <a:satMod val="1900000"/>
                  <a:alpha val="30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itle Placeholder 8">
            <a:extLst>
              <a:ext uri="{FF2B5EF4-FFF2-40B4-BE49-F238E27FC236}">
                <a16:creationId xmlns:a16="http://schemas.microsoft.com/office/drawing/2014/main" id="{3C33516E-7373-A965-85E9-B3D93074C169}"/>
              </a:ext>
            </a:extLst>
          </p:cNvPr>
          <p:cNvSpPr>
            <a:spLocks noGrp="1"/>
          </p:cNvSpPr>
          <p:nvPr>
            <p:ph type="title"/>
          </p:nvPr>
        </p:nvSpPr>
        <p:spPr>
          <a:xfrm>
            <a:off x="457200" y="533400"/>
            <a:ext cx="8229600" cy="1524000"/>
          </a:xfrm>
          <a:prstGeom prst="rect">
            <a:avLst/>
          </a:prstGeom>
        </p:spPr>
        <p:txBody>
          <a:bodyPr vert="horz" lIns="0" tIns="9144" rIns="0" bIns="9144" anchor="b">
            <a:normAutofit/>
          </a:bodyPr>
          <a:lstStyle/>
          <a:p>
            <a:r>
              <a:rPr lang="en-US"/>
              <a:t>Click to edit Master title style</a:t>
            </a:r>
            <a:endParaRPr lang="en-US" dirty="0"/>
          </a:p>
        </p:txBody>
      </p:sp>
      <p:sp>
        <p:nvSpPr>
          <p:cNvPr id="1033" name="Text Placeholder 29">
            <a:extLst>
              <a:ext uri="{FF2B5EF4-FFF2-40B4-BE49-F238E27FC236}">
                <a16:creationId xmlns:a16="http://schemas.microsoft.com/office/drawing/2014/main" id="{2AB9B377-0EEC-C66C-14DF-7A45E3C54B84}"/>
              </a:ext>
            </a:extLst>
          </p:cNvPr>
          <p:cNvSpPr>
            <a:spLocks noGrp="1"/>
          </p:cNvSpPr>
          <p:nvPr>
            <p:ph type="body" idx="1"/>
          </p:nvPr>
        </p:nvSpPr>
        <p:spPr bwMode="auto">
          <a:xfrm>
            <a:off x="457200" y="2179638"/>
            <a:ext cx="8229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a:extLst>
              <a:ext uri="{FF2B5EF4-FFF2-40B4-BE49-F238E27FC236}">
                <a16:creationId xmlns:a16="http://schemas.microsoft.com/office/drawing/2014/main" id="{A55650EA-7656-11CB-1826-FB9C2D31615F}"/>
              </a:ext>
            </a:extLst>
          </p:cNvPr>
          <p:cNvSpPr>
            <a:spLocks noGrp="1"/>
          </p:cNvSpPr>
          <p:nvPr>
            <p:ph type="dt" sz="half" idx="2"/>
          </p:nvPr>
        </p:nvSpPr>
        <p:spPr>
          <a:xfrm>
            <a:off x="457200" y="6356350"/>
            <a:ext cx="1981200" cy="365125"/>
          </a:xfrm>
          <a:prstGeom prst="rect">
            <a:avLst/>
          </a:prstGeom>
        </p:spPr>
        <p:txBody>
          <a:bodyPr vert="horz" anchor="b"/>
          <a:lstStyle>
            <a:lvl1pPr algn="ctr" eaLnBrk="1" fontAlgn="auto" hangingPunct="1">
              <a:spcBef>
                <a:spcPts val="0"/>
              </a:spcBef>
              <a:spcAft>
                <a:spcPts val="0"/>
              </a:spcAft>
              <a:defRPr sz="1200">
                <a:solidFill>
                  <a:schemeClr val="tx2">
                    <a:shade val="50000"/>
                  </a:schemeClr>
                </a:solidFill>
                <a:latin typeface="+mn-lt"/>
                <a:cs typeface="+mn-cs"/>
              </a:defRPr>
            </a:lvl1pPr>
          </a:lstStyle>
          <a:p>
            <a:pPr>
              <a:defRPr/>
            </a:pPr>
            <a:fld id="{B55FE608-AE66-4FF2-A827-EF301C3396B6}" type="datetimeFigureOut">
              <a:rPr lang="en-US"/>
              <a:pPr>
                <a:defRPr/>
              </a:pPr>
              <a:t>9/14/2026</a:t>
            </a:fld>
            <a:endParaRPr lang="en-US" dirty="0"/>
          </a:p>
        </p:txBody>
      </p:sp>
      <p:sp>
        <p:nvSpPr>
          <p:cNvPr id="22" name="Footer Placeholder 21">
            <a:extLst>
              <a:ext uri="{FF2B5EF4-FFF2-40B4-BE49-F238E27FC236}">
                <a16:creationId xmlns:a16="http://schemas.microsoft.com/office/drawing/2014/main" id="{60DE785C-BA18-E912-99DD-E6218FE7F78C}"/>
              </a:ext>
            </a:extLst>
          </p:cNvPr>
          <p:cNvSpPr>
            <a:spLocks noGrp="1"/>
          </p:cNvSpPr>
          <p:nvPr>
            <p:ph type="ftr" sz="quarter" idx="3"/>
          </p:nvPr>
        </p:nvSpPr>
        <p:spPr>
          <a:xfrm>
            <a:off x="2438400" y="6356350"/>
            <a:ext cx="2895600" cy="365125"/>
          </a:xfrm>
          <a:prstGeom prst="rect">
            <a:avLst/>
          </a:prstGeom>
        </p:spPr>
        <p:txBody>
          <a:bodyPr vert="horz" lIns="0" anchor="b"/>
          <a:lstStyle>
            <a:lvl1pPr algn="l" eaLnBrk="1" fontAlgn="auto" hangingPunct="1">
              <a:spcBef>
                <a:spcPts val="0"/>
              </a:spcBef>
              <a:spcAft>
                <a:spcPts val="0"/>
              </a:spcAft>
              <a:defRPr sz="1200">
                <a:solidFill>
                  <a:schemeClr val="tx2">
                    <a:shade val="50000"/>
                  </a:schemeClr>
                </a:solidFill>
                <a:latin typeface="+mn-lt"/>
                <a:cs typeface="+mn-cs"/>
              </a:defRPr>
            </a:lvl1pPr>
          </a:lstStyle>
          <a:p>
            <a:pPr>
              <a:defRPr/>
            </a:pPr>
            <a:endParaRPr lang="en-US"/>
          </a:p>
        </p:txBody>
      </p:sp>
      <p:sp>
        <p:nvSpPr>
          <p:cNvPr id="18" name="Slide Number Placeholder 17">
            <a:extLst>
              <a:ext uri="{FF2B5EF4-FFF2-40B4-BE49-F238E27FC236}">
                <a16:creationId xmlns:a16="http://schemas.microsoft.com/office/drawing/2014/main" id="{4E3DEDCA-73D4-F5E2-8617-5B60426842A2}"/>
              </a:ext>
            </a:extLst>
          </p:cNvPr>
          <p:cNvSpPr>
            <a:spLocks noGrp="1"/>
          </p:cNvSpPr>
          <p:nvPr>
            <p:ph type="sldNum" sz="quarter" idx="4"/>
          </p:nvPr>
        </p:nvSpPr>
        <p:spPr>
          <a:xfrm>
            <a:off x="8153400" y="6356350"/>
            <a:ext cx="533400" cy="365125"/>
          </a:xfrm>
          <a:prstGeom prst="rect">
            <a:avLst/>
          </a:prstGeom>
        </p:spPr>
        <p:txBody>
          <a:bodyPr vert="horz" wrap="square" lIns="91440" tIns="45720" rIns="0" bIns="45720" numCol="1" anchor="b" anchorCtr="0" compatLnSpc="1">
            <a:prstTxWarp prst="textNoShape">
              <a:avLst/>
            </a:prstTxWarp>
          </a:bodyPr>
          <a:lstStyle>
            <a:lvl1pPr algn="r" eaLnBrk="1" hangingPunct="1">
              <a:defRPr sz="1400">
                <a:solidFill>
                  <a:srgbClr val="BCB7A8"/>
                </a:solidFill>
                <a:latin typeface="Corbel" panose="020B0503020204020204" pitchFamily="34" charset="0"/>
              </a:defRPr>
            </a:lvl1pPr>
          </a:lstStyle>
          <a:p>
            <a:pPr>
              <a:defRPr/>
            </a:pPr>
            <a:fld id="{70CC664E-2F2B-4C3A-B605-CD7D6F8A32ED}"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3938" r:id="rId1"/>
    <p:sldLayoutId id="2147483931" r:id="rId2"/>
    <p:sldLayoutId id="2147483939" r:id="rId3"/>
    <p:sldLayoutId id="2147483932" r:id="rId4"/>
    <p:sldLayoutId id="2147483933" r:id="rId5"/>
    <p:sldLayoutId id="2147483934" r:id="rId6"/>
    <p:sldLayoutId id="2147483935" r:id="rId7"/>
    <p:sldLayoutId id="2147483940" r:id="rId8"/>
    <p:sldLayoutId id="2147483941" r:id="rId9"/>
    <p:sldLayoutId id="2147483936" r:id="rId10"/>
    <p:sldLayoutId id="2147483937" r:id="rId11"/>
  </p:sldLayoutIdLst>
  <p:txStyles>
    <p:titleStyle>
      <a:lvl1pPr algn="l" rtl="0" eaLnBrk="0" fontAlgn="base" hangingPunct="0">
        <a:spcBef>
          <a:spcPct val="0"/>
        </a:spcBef>
        <a:spcAft>
          <a:spcPct val="0"/>
        </a:spcAft>
        <a:defRPr sz="4800" b="1" kern="1200">
          <a:ln w="500">
            <a:solidFill>
              <a:schemeClr val="tx2">
                <a:shade val="20000"/>
                <a:satMod val="350000"/>
              </a:schemeClr>
            </a:solidFill>
          </a:ln>
          <a:solidFill>
            <a:srgbClr val="FFFFD2"/>
          </a:solidFill>
          <a:effectLst>
            <a:outerShdw blurRad="30000" dist="30000" dir="2700000" algn="tl" rotWithShape="0">
              <a:schemeClr val="bg2">
                <a:shade val="45000"/>
                <a:satMod val="150000"/>
                <a:alpha val="90000"/>
              </a:schemeClr>
            </a:outerShdw>
          </a:effectLst>
          <a:latin typeface="+mj-lt"/>
          <a:ea typeface="+mj-ea"/>
          <a:cs typeface="+mj-cs"/>
        </a:defRPr>
      </a:lvl1pPr>
      <a:lvl2pPr algn="l" rtl="0" eaLnBrk="0" fontAlgn="base" hangingPunct="0">
        <a:spcBef>
          <a:spcPct val="0"/>
        </a:spcBef>
        <a:spcAft>
          <a:spcPct val="0"/>
        </a:spcAft>
        <a:defRPr sz="4800" b="1">
          <a:solidFill>
            <a:srgbClr val="FFFFD2"/>
          </a:solidFill>
          <a:latin typeface="Corbel" pitchFamily="34" charset="0"/>
        </a:defRPr>
      </a:lvl2pPr>
      <a:lvl3pPr algn="l" rtl="0" eaLnBrk="0" fontAlgn="base" hangingPunct="0">
        <a:spcBef>
          <a:spcPct val="0"/>
        </a:spcBef>
        <a:spcAft>
          <a:spcPct val="0"/>
        </a:spcAft>
        <a:defRPr sz="4800" b="1">
          <a:solidFill>
            <a:srgbClr val="FFFFD2"/>
          </a:solidFill>
          <a:latin typeface="Corbel" pitchFamily="34" charset="0"/>
        </a:defRPr>
      </a:lvl3pPr>
      <a:lvl4pPr algn="l" rtl="0" eaLnBrk="0" fontAlgn="base" hangingPunct="0">
        <a:spcBef>
          <a:spcPct val="0"/>
        </a:spcBef>
        <a:spcAft>
          <a:spcPct val="0"/>
        </a:spcAft>
        <a:defRPr sz="4800" b="1">
          <a:solidFill>
            <a:srgbClr val="FFFFD2"/>
          </a:solidFill>
          <a:latin typeface="Corbel" pitchFamily="34" charset="0"/>
        </a:defRPr>
      </a:lvl4pPr>
      <a:lvl5pPr algn="l" rtl="0" eaLnBrk="0" fontAlgn="base" hangingPunct="0">
        <a:spcBef>
          <a:spcPct val="0"/>
        </a:spcBef>
        <a:spcAft>
          <a:spcPct val="0"/>
        </a:spcAft>
        <a:defRPr sz="4800" b="1">
          <a:solidFill>
            <a:srgbClr val="FFFFD2"/>
          </a:solidFill>
          <a:latin typeface="Corbel" pitchFamily="34" charset="0"/>
        </a:defRPr>
      </a:lvl5pPr>
      <a:lvl6pPr marL="457200" algn="l" rtl="0" fontAlgn="base">
        <a:spcBef>
          <a:spcPct val="0"/>
        </a:spcBef>
        <a:spcAft>
          <a:spcPct val="0"/>
        </a:spcAft>
        <a:defRPr sz="4800" b="1">
          <a:solidFill>
            <a:srgbClr val="FFFFD2"/>
          </a:solidFill>
          <a:latin typeface="Corbel" pitchFamily="34" charset="0"/>
        </a:defRPr>
      </a:lvl6pPr>
      <a:lvl7pPr marL="914400" algn="l" rtl="0" fontAlgn="base">
        <a:spcBef>
          <a:spcPct val="0"/>
        </a:spcBef>
        <a:spcAft>
          <a:spcPct val="0"/>
        </a:spcAft>
        <a:defRPr sz="4800" b="1">
          <a:solidFill>
            <a:srgbClr val="FFFFD2"/>
          </a:solidFill>
          <a:latin typeface="Corbel" pitchFamily="34" charset="0"/>
        </a:defRPr>
      </a:lvl7pPr>
      <a:lvl8pPr marL="1371600" algn="l" rtl="0" fontAlgn="base">
        <a:spcBef>
          <a:spcPct val="0"/>
        </a:spcBef>
        <a:spcAft>
          <a:spcPct val="0"/>
        </a:spcAft>
        <a:defRPr sz="4800" b="1">
          <a:solidFill>
            <a:srgbClr val="FFFFD2"/>
          </a:solidFill>
          <a:latin typeface="Corbel" pitchFamily="34" charset="0"/>
        </a:defRPr>
      </a:lvl8pPr>
      <a:lvl9pPr marL="1828800" algn="l" rtl="0" fontAlgn="base">
        <a:spcBef>
          <a:spcPct val="0"/>
        </a:spcBef>
        <a:spcAft>
          <a:spcPct val="0"/>
        </a:spcAft>
        <a:defRPr sz="4800" b="1">
          <a:solidFill>
            <a:srgbClr val="FFFFD2"/>
          </a:solidFill>
          <a:latin typeface="Corbel" pitchFamily="34" charset="0"/>
        </a:defRPr>
      </a:lvl9pPr>
    </p:titleStyle>
    <p:bodyStyle>
      <a:lvl1pPr marL="319088" indent="-319088" algn="l" rtl="0" eaLnBrk="0" fontAlgn="base" hangingPunct="0">
        <a:spcBef>
          <a:spcPct val="20000"/>
        </a:spcBef>
        <a:spcAft>
          <a:spcPct val="0"/>
        </a:spcAft>
        <a:buClr>
          <a:schemeClr val="accent1"/>
        </a:buClr>
        <a:buSzPct val="70000"/>
        <a:buFont typeface="Wingdings 2" panose="05020102010507070707" pitchFamily="18" charset="2"/>
        <a:buChar char=""/>
        <a:defRPr sz="3000" kern="1200">
          <a:solidFill>
            <a:schemeClr val="tx1"/>
          </a:solidFill>
          <a:latin typeface="+mn-lt"/>
          <a:ea typeface="+mn-ea"/>
          <a:cs typeface="+mn-cs"/>
        </a:defRPr>
      </a:lvl1pPr>
      <a:lvl2pPr marL="630238" indent="-273050" algn="l" rtl="0" eaLnBrk="0" fontAlgn="base" hangingPunct="0">
        <a:spcBef>
          <a:spcPct val="20000"/>
        </a:spcBef>
        <a:spcAft>
          <a:spcPct val="0"/>
        </a:spcAft>
        <a:buClr>
          <a:schemeClr val="accent2"/>
        </a:buClr>
        <a:buFont typeface="Wingdings 2" panose="05020102010507070707" pitchFamily="18" charset="2"/>
        <a:buChar char=""/>
        <a:defRPr sz="2600" kern="1200">
          <a:solidFill>
            <a:schemeClr val="tx1"/>
          </a:solidFill>
          <a:latin typeface="+mn-lt"/>
          <a:ea typeface="+mn-ea"/>
          <a:cs typeface="+mn-cs"/>
        </a:defRPr>
      </a:lvl2pPr>
      <a:lvl3pPr marL="922338" indent="-273050" algn="l" rtl="0" eaLnBrk="0" fontAlgn="base" hangingPunct="0">
        <a:spcBef>
          <a:spcPct val="20000"/>
        </a:spcBef>
        <a:spcAft>
          <a:spcPct val="0"/>
        </a:spcAft>
        <a:buClr>
          <a:srgbClr val="FF953E"/>
        </a:buClr>
        <a:buFont typeface="Wingdings 2" panose="05020102010507070707" pitchFamily="18" charset="2"/>
        <a:buChar char=""/>
        <a:defRPr sz="2400" kern="1200">
          <a:solidFill>
            <a:schemeClr val="tx1"/>
          </a:solidFill>
          <a:latin typeface="+mn-lt"/>
          <a:ea typeface="+mn-ea"/>
          <a:cs typeface="+mn-cs"/>
        </a:defRPr>
      </a:lvl3pPr>
      <a:lvl4pPr marL="1187450" indent="-228600" algn="l" rtl="0" eaLnBrk="0" fontAlgn="base" hangingPunct="0">
        <a:spcBef>
          <a:spcPct val="20000"/>
        </a:spcBef>
        <a:spcAft>
          <a:spcPct val="0"/>
        </a:spcAft>
        <a:buClr>
          <a:srgbClr val="F8BD52"/>
        </a:buClr>
        <a:buFont typeface="Wingdings 2" panose="05020102010507070707" pitchFamily="18" charset="2"/>
        <a:buChar char=""/>
        <a:defRPr sz="2200" kern="1200">
          <a:solidFill>
            <a:schemeClr val="tx1"/>
          </a:solidFill>
          <a:latin typeface="+mn-lt"/>
          <a:ea typeface="+mn-ea"/>
          <a:cs typeface="+mn-cs"/>
        </a:defRPr>
      </a:lvl4pPr>
      <a:lvl5pPr marL="1425575" indent="-228600" algn="l" rtl="0" eaLnBrk="0" fontAlgn="base" hangingPunct="0">
        <a:spcBef>
          <a:spcPct val="20000"/>
        </a:spcBef>
        <a:spcAft>
          <a:spcPct val="0"/>
        </a:spcAft>
        <a:buClr>
          <a:srgbClr val="46A6BD"/>
        </a:buClr>
        <a:buFont typeface="Wingdings 2" panose="05020102010507070707" pitchFamily="18" charset="2"/>
        <a:buChar char=""/>
        <a:defRPr sz="2000" kern="1200">
          <a:solidFill>
            <a:schemeClr val="tx1"/>
          </a:solidFill>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B1BC4-F0A2-14B0-B14B-AA721EF3E0E2}"/>
              </a:ext>
            </a:extLst>
          </p:cNvPr>
          <p:cNvSpPr>
            <a:spLocks noGrp="1"/>
          </p:cNvSpPr>
          <p:nvPr>
            <p:ph type="ctrTitle"/>
          </p:nvPr>
        </p:nvSpPr>
        <p:spPr/>
        <p:txBody>
          <a:bodyPr/>
          <a:lstStyle/>
          <a:p>
            <a:pPr eaLnBrk="1" fontAlgn="auto" hangingPunct="1">
              <a:spcAft>
                <a:spcPts val="0"/>
              </a:spcAft>
              <a:defRPr/>
            </a:pPr>
            <a:r>
              <a:rPr lang="en-US" dirty="0">
                <a:solidFill>
                  <a:schemeClr val="tx2">
                    <a:tint val="100000"/>
                    <a:satMod val="250000"/>
                  </a:schemeClr>
                </a:solidFill>
              </a:rPr>
              <a:t>Audits and Inspections for Law Enforcement</a:t>
            </a:r>
          </a:p>
        </p:txBody>
      </p:sp>
      <p:sp>
        <p:nvSpPr>
          <p:cNvPr id="7171" name="Subtitle 2">
            <a:extLst>
              <a:ext uri="{FF2B5EF4-FFF2-40B4-BE49-F238E27FC236}">
                <a16:creationId xmlns:a16="http://schemas.microsoft.com/office/drawing/2014/main" id="{6561E03C-997D-E09D-6BEA-01B1619BEB80}"/>
              </a:ext>
            </a:extLst>
          </p:cNvPr>
          <p:cNvSpPr>
            <a:spLocks noGrp="1"/>
          </p:cNvSpPr>
          <p:nvPr>
            <p:ph type="subTitle" idx="1"/>
          </p:nvPr>
        </p:nvSpPr>
        <p:spPr>
          <a:xfrm>
            <a:off x="500063" y="1560513"/>
            <a:ext cx="5105400" cy="1219200"/>
          </a:xfrm>
        </p:spPr>
        <p:txBody>
          <a:bodyPr/>
          <a:lstStyle/>
          <a:p>
            <a:pPr eaLnBrk="1" hangingPunct="1"/>
            <a:r>
              <a:rPr lang="en-US" altLang="en-US"/>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F574D-0404-B174-A620-0CF1F3BC925F}"/>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8195" name="Content Placeholder 2">
            <a:extLst>
              <a:ext uri="{FF2B5EF4-FFF2-40B4-BE49-F238E27FC236}">
                <a16:creationId xmlns:a16="http://schemas.microsoft.com/office/drawing/2014/main" id="{9F381262-6854-1571-CF3F-703A34BEFB5E}"/>
              </a:ext>
            </a:extLst>
          </p:cNvPr>
          <p:cNvSpPr>
            <a:spLocks noGrp="1"/>
          </p:cNvSpPr>
          <p:nvPr>
            <p:ph idx="1"/>
          </p:nvPr>
        </p:nvSpPr>
        <p:spPr>
          <a:xfrm>
            <a:off x="457200" y="1524000"/>
            <a:ext cx="8229600" cy="4770438"/>
          </a:xfrm>
        </p:spPr>
        <p:txBody>
          <a:bodyPr/>
          <a:lstStyle/>
          <a:p>
            <a:pPr eaLnBrk="1" hangingPunct="1"/>
            <a:endParaRPr lang="en-US" altLang="en-US"/>
          </a:p>
          <a:p>
            <a:pPr eaLnBrk="1" hangingPunct="1"/>
            <a:r>
              <a:rPr lang="en-US" altLang="en-US"/>
              <a:t>Introductions</a:t>
            </a:r>
          </a:p>
          <a:p>
            <a:pPr lvl="1" eaLnBrk="1" hangingPunct="1"/>
            <a:r>
              <a:rPr lang="en-US" altLang="en-US"/>
              <a:t>Name</a:t>
            </a:r>
          </a:p>
          <a:p>
            <a:pPr lvl="1" eaLnBrk="1" hangingPunct="1"/>
            <a:r>
              <a:rPr lang="en-US" altLang="en-US"/>
              <a:t>Rank</a:t>
            </a:r>
          </a:p>
          <a:p>
            <a:pPr lvl="1" eaLnBrk="1" hangingPunct="1"/>
            <a:r>
              <a:rPr lang="en-US" altLang="en-US"/>
              <a:t>Agency and number of sworn</a:t>
            </a:r>
          </a:p>
          <a:p>
            <a:pPr lvl="1" eaLnBrk="1" hangingPunct="1"/>
            <a:r>
              <a:rPr lang="en-US" altLang="en-US"/>
              <a:t>What audits and inspections do you do now?</a:t>
            </a:r>
          </a:p>
          <a:p>
            <a:pPr lvl="1" eaLnBrk="1" hangingPunct="1"/>
            <a:r>
              <a:rPr lang="en-US" altLang="en-US"/>
              <a:t>Why are you here?</a:t>
            </a:r>
          </a:p>
          <a:p>
            <a:pPr lvl="1" eaLnBrk="1" hangingPunct="1"/>
            <a:endParaRPr lang="en-US" altLang="en-US"/>
          </a:p>
          <a:p>
            <a:pPr lvl="1" eaLnBrk="1" hangingPunct="1"/>
            <a:endParaRPr lang="en-US" altLang="en-US"/>
          </a:p>
          <a:p>
            <a:pPr lvl="1" eaLnBrk="1" hangingPunct="1"/>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01A0D-6D6A-D5E5-8ED7-16E361D7711A}"/>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9219" name="Content Placeholder 2">
            <a:extLst>
              <a:ext uri="{FF2B5EF4-FFF2-40B4-BE49-F238E27FC236}">
                <a16:creationId xmlns:a16="http://schemas.microsoft.com/office/drawing/2014/main" id="{256EA16F-E6EC-1ECC-2BBC-20046D01D748}"/>
              </a:ext>
            </a:extLst>
          </p:cNvPr>
          <p:cNvSpPr>
            <a:spLocks noGrp="1"/>
          </p:cNvSpPr>
          <p:nvPr>
            <p:ph idx="1"/>
          </p:nvPr>
        </p:nvSpPr>
        <p:spPr>
          <a:xfrm>
            <a:off x="457200" y="1524000"/>
            <a:ext cx="8229600" cy="4770438"/>
          </a:xfrm>
        </p:spPr>
        <p:txBody>
          <a:bodyPr/>
          <a:lstStyle/>
          <a:p>
            <a:pPr eaLnBrk="1" hangingPunct="1"/>
            <a:endParaRPr lang="en-US" altLang="en-US"/>
          </a:p>
          <a:p>
            <a:pPr eaLnBrk="1" hangingPunct="1"/>
            <a:endParaRPr lang="en-US" altLang="en-US"/>
          </a:p>
          <a:p>
            <a:pPr eaLnBrk="1" hangingPunct="1"/>
            <a:endParaRPr lang="en-US" altLang="en-US"/>
          </a:p>
          <a:p>
            <a:pPr eaLnBrk="1" hangingPunct="1"/>
            <a:r>
              <a:rPr lang="en-US" altLang="en-US" sz="8000"/>
              <a:t>Why Audit?</a:t>
            </a:r>
          </a:p>
          <a:p>
            <a:pPr eaLnBrk="1" hangingPunct="1"/>
            <a:endParaRPr lang="en-US" altLang="en-US"/>
          </a:p>
          <a:p>
            <a:pPr lvl="1" eaLnBrk="1" hangingPunct="1"/>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20EA5-82B1-82D3-F18E-0E21EF198E54}"/>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10243" name="Content Placeholder 2">
            <a:extLst>
              <a:ext uri="{FF2B5EF4-FFF2-40B4-BE49-F238E27FC236}">
                <a16:creationId xmlns:a16="http://schemas.microsoft.com/office/drawing/2014/main" id="{DCC88E97-E144-B6E7-AF35-994863A89FFF}"/>
              </a:ext>
            </a:extLst>
          </p:cNvPr>
          <p:cNvSpPr>
            <a:spLocks noGrp="1"/>
          </p:cNvSpPr>
          <p:nvPr>
            <p:ph idx="1"/>
          </p:nvPr>
        </p:nvSpPr>
        <p:spPr>
          <a:xfrm>
            <a:off x="457200" y="1524000"/>
            <a:ext cx="8229600" cy="4770438"/>
          </a:xfrm>
        </p:spPr>
        <p:txBody>
          <a:bodyPr/>
          <a:lstStyle/>
          <a:p>
            <a:pPr eaLnBrk="1" hangingPunct="1">
              <a:defRPr/>
            </a:pPr>
            <a:r>
              <a:rPr lang="en-US" altLang="en-US" dirty="0"/>
              <a:t>Recent Headlines</a:t>
            </a:r>
          </a:p>
          <a:p>
            <a:pPr marL="311150" lvl="1" indent="274320" algn="just">
              <a:spcBef>
                <a:spcPts val="0"/>
              </a:spcBef>
              <a:spcAft>
                <a:spcPts val="600"/>
              </a:spcAft>
              <a:defRPr/>
            </a:pPr>
            <a:endParaRPr lang="en-US" sz="1800" dirty="0">
              <a:latin typeface="Times New Roman" panose="02020603050405020304" pitchFamily="18" charset="0"/>
              <a:ea typeface="Times New Roman" panose="02020603050405020304" pitchFamily="18" charset="0"/>
            </a:endParaRPr>
          </a:p>
          <a:p>
            <a:pPr marL="311150" lvl="1" indent="274320" algn="just">
              <a:spcBef>
                <a:spcPts val="0"/>
              </a:spcBef>
              <a:spcAft>
                <a:spcPts val="600"/>
              </a:spcAft>
              <a:defRPr/>
            </a:pPr>
            <a:r>
              <a:rPr lang="en-US" sz="1800" dirty="0">
                <a:latin typeface="Times New Roman" panose="02020603050405020304" pitchFamily="18" charset="0"/>
                <a:ea typeface="Times New Roman" panose="02020603050405020304" pitchFamily="18" charset="0"/>
              </a:rPr>
              <a:t>• Audit finds HPD poses' substantial risk' to the city it serves.</a:t>
            </a:r>
          </a:p>
          <a:p>
            <a:pPr marL="585470" lvl="1" algn="just">
              <a:spcBef>
                <a:spcPts val="0"/>
              </a:spcBef>
              <a:spcAft>
                <a:spcPts val="600"/>
              </a:spcAft>
              <a:defRPr/>
            </a:pPr>
            <a:r>
              <a:rPr lang="en-US" sz="1800" dirty="0">
                <a:latin typeface="Times New Roman" panose="02020603050405020304" pitchFamily="18" charset="0"/>
                <a:ea typeface="Times New Roman" panose="02020603050405020304" pitchFamily="18" charset="0"/>
              </a:rPr>
              <a:t>• BPD failed to monitor excessive overtime or institute promised reforms, state auditor finds.</a:t>
            </a:r>
          </a:p>
          <a:p>
            <a:pPr marL="311150" lvl="1" indent="274320" algn="just">
              <a:spcBef>
                <a:spcPts val="0"/>
              </a:spcBef>
              <a:spcAft>
                <a:spcPts val="600"/>
              </a:spcAft>
              <a:defRPr/>
            </a:pPr>
            <a:r>
              <a:rPr lang="en-US" sz="1800" dirty="0">
                <a:latin typeface="Times New Roman" panose="02020603050405020304" pitchFamily="18" charset="0"/>
                <a:ea typeface="Times New Roman" panose="02020603050405020304" pitchFamily="18" charset="0"/>
              </a:rPr>
              <a:t>• Internal Audit at FPD Reveals Outside Work Violations.</a:t>
            </a:r>
          </a:p>
          <a:p>
            <a:pPr marL="311150" lvl="1" indent="274320" algn="just">
              <a:spcBef>
                <a:spcPts val="0"/>
              </a:spcBef>
              <a:spcAft>
                <a:spcPts val="600"/>
              </a:spcAft>
              <a:defRPr/>
            </a:pPr>
            <a:r>
              <a:rPr lang="en-US" sz="1800" dirty="0">
                <a:latin typeface="Times New Roman" panose="02020603050405020304" pitchFamily="18" charset="0"/>
                <a:ea typeface="Times New Roman" panose="02020603050405020304" pitchFamily="18" charset="0"/>
              </a:rPr>
              <a:t>• Internal Audit Uncovers Misconduct in BPD.</a:t>
            </a:r>
          </a:p>
          <a:p>
            <a:pPr marL="311150" lvl="1" indent="274320" algn="just">
              <a:spcBef>
                <a:spcPts val="0"/>
              </a:spcBef>
              <a:spcAft>
                <a:spcPts val="600"/>
              </a:spcAft>
              <a:defRPr/>
            </a:pPr>
            <a:r>
              <a:rPr lang="en-US" sz="1800" dirty="0">
                <a:latin typeface="Times New Roman" panose="02020603050405020304" pitchFamily="18" charset="0"/>
                <a:ea typeface="Times New Roman" panose="02020603050405020304" pitchFamily="18" charset="0"/>
              </a:rPr>
              <a:t>• Audit finds SPD has a backlog of untested rape kits.</a:t>
            </a:r>
          </a:p>
          <a:p>
            <a:pPr marL="311150" lvl="1" indent="274320" algn="just">
              <a:spcBef>
                <a:spcPts val="0"/>
              </a:spcBef>
              <a:spcAft>
                <a:spcPts val="600"/>
              </a:spcAft>
              <a:defRPr/>
            </a:pPr>
            <a:r>
              <a:rPr lang="en-US" sz="1800" dirty="0">
                <a:latin typeface="Times New Roman" panose="02020603050405020304" pitchFamily="18" charset="0"/>
                <a:ea typeface="Times New Roman" panose="02020603050405020304" pitchFamily="18" charset="0"/>
              </a:rPr>
              <a:t>• Audit Identifies 'Major Gaps' In MPD Data Collection.</a:t>
            </a:r>
          </a:p>
          <a:p>
            <a:pPr marL="585470" lvl="1" algn="just">
              <a:spcBef>
                <a:spcPts val="0"/>
              </a:spcBef>
              <a:spcAft>
                <a:spcPts val="600"/>
              </a:spcAft>
              <a:defRPr/>
            </a:pPr>
            <a:r>
              <a:rPr lang="en-US" sz="1800" dirty="0">
                <a:latin typeface="Times New Roman" panose="02020603050405020304" pitchFamily="18" charset="0"/>
                <a:ea typeface="Times New Roman" panose="02020603050405020304" pitchFamily="18" charset="0"/>
              </a:rPr>
              <a:t>• Audit of HPD Narcotics found 404 errors in more than 200 cases involving two officers.</a:t>
            </a:r>
          </a:p>
          <a:p>
            <a:pPr marL="585470" lvl="1" algn="just">
              <a:spcBef>
                <a:spcPts val="0"/>
              </a:spcBef>
              <a:spcAft>
                <a:spcPts val="600"/>
              </a:spcAft>
              <a:defRPr/>
            </a:pPr>
            <a:r>
              <a:rPr lang="en-US" sz="1800" dirty="0">
                <a:latin typeface="Times New Roman" panose="02020603050405020304" pitchFamily="18" charset="0"/>
                <a:ea typeface="Times New Roman" panose="02020603050405020304" pitchFamily="18" charset="0"/>
              </a:rPr>
              <a:t>• OPD under-reported uses of force, especially on people of color, audit finds.</a:t>
            </a:r>
          </a:p>
          <a:p>
            <a:pPr marL="311150" lvl="1" indent="274320" algn="just">
              <a:spcBef>
                <a:spcPts val="0"/>
              </a:spcBef>
              <a:spcAft>
                <a:spcPts val="600"/>
              </a:spcAft>
              <a:defRPr/>
            </a:pPr>
            <a:r>
              <a:rPr lang="en-US" sz="1800" dirty="0">
                <a:latin typeface="Times New Roman" panose="02020603050405020304" pitchFamily="18" charset="0"/>
                <a:ea typeface="Times New Roman" panose="02020603050405020304" pitchFamily="18" charset="0"/>
              </a:rPr>
              <a:t>• FPD Audit Faults Response Times, 911 Issues.</a:t>
            </a:r>
          </a:p>
          <a:p>
            <a:pPr eaLnBrk="1" hangingPunct="1">
              <a:defRPr/>
            </a:pPr>
            <a:endParaRPr lang="en-US" altLang="en-US" dirty="0"/>
          </a:p>
          <a:p>
            <a:pPr lvl="1" eaLnBrk="1" hangingPunct="1">
              <a:defRPr/>
            </a:pP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4125E-64CA-8E7A-EE7F-E6F24B77E99F}"/>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11267" name="Content Placeholder 2">
            <a:extLst>
              <a:ext uri="{FF2B5EF4-FFF2-40B4-BE49-F238E27FC236}">
                <a16:creationId xmlns:a16="http://schemas.microsoft.com/office/drawing/2014/main" id="{A60CDC6C-6077-6FFC-740B-75824F2AAD71}"/>
              </a:ext>
            </a:extLst>
          </p:cNvPr>
          <p:cNvSpPr>
            <a:spLocks noGrp="1"/>
          </p:cNvSpPr>
          <p:nvPr>
            <p:ph idx="1"/>
          </p:nvPr>
        </p:nvSpPr>
        <p:spPr>
          <a:xfrm>
            <a:off x="457200" y="1524000"/>
            <a:ext cx="8229600" cy="4770438"/>
          </a:xfrm>
        </p:spPr>
        <p:txBody>
          <a:bodyPr/>
          <a:lstStyle/>
          <a:p>
            <a:pPr eaLnBrk="1" hangingPunct="1"/>
            <a:r>
              <a:rPr lang="en-US" altLang="en-US" dirty="0"/>
              <a:t>Why do we need to do Audits?</a:t>
            </a:r>
          </a:p>
          <a:p>
            <a:pPr eaLnBrk="1" hangingPunct="1"/>
            <a:endParaRPr lang="en-US" altLang="en-US" sz="1100" dirty="0"/>
          </a:p>
          <a:p>
            <a:pPr lvl="1" eaLnBrk="1" hangingPunct="1"/>
            <a:r>
              <a:rPr lang="en-US" altLang="en-US" dirty="0"/>
              <a:t>Effectiveness and Efficiency</a:t>
            </a:r>
          </a:p>
          <a:p>
            <a:pPr lvl="1" eaLnBrk="1" hangingPunct="1"/>
            <a:r>
              <a:rPr lang="en-US" altLang="en-US" dirty="0"/>
              <a:t>Crime Control Strategies</a:t>
            </a:r>
          </a:p>
          <a:p>
            <a:pPr lvl="1" eaLnBrk="1" hangingPunct="1"/>
            <a:r>
              <a:rPr lang="en-US" altLang="en-US" dirty="0"/>
              <a:t>Accountability</a:t>
            </a:r>
          </a:p>
          <a:p>
            <a:pPr lvl="1" eaLnBrk="1" hangingPunct="1"/>
            <a:r>
              <a:rPr lang="en-US" altLang="en-US" dirty="0"/>
              <a:t>Policy and Procedure Compliance</a:t>
            </a:r>
          </a:p>
          <a:p>
            <a:pPr lvl="1" eaLnBrk="1" hangingPunct="1"/>
            <a:r>
              <a:rPr lang="en-US" altLang="en-US" dirty="0"/>
              <a:t>Transparency and Public Trust</a:t>
            </a:r>
          </a:p>
          <a:p>
            <a:pPr lvl="1" eaLnBrk="1" hangingPunct="1"/>
            <a:r>
              <a:rPr lang="en-US" altLang="en-US" dirty="0"/>
              <a:t>Training and Development</a:t>
            </a:r>
          </a:p>
          <a:p>
            <a:pPr lvl="1" eaLnBrk="1" hangingPunct="1"/>
            <a:r>
              <a:rPr lang="en-US" altLang="en-US" dirty="0"/>
              <a:t>Citizen Satisfaction</a:t>
            </a:r>
          </a:p>
          <a:p>
            <a:pPr lvl="1" eaLnBrk="1" hangingPunct="1"/>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DC0BC-F258-3278-3FFC-1C3DF4FF4B74}"/>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12291" name="Content Placeholder 2">
            <a:extLst>
              <a:ext uri="{FF2B5EF4-FFF2-40B4-BE49-F238E27FC236}">
                <a16:creationId xmlns:a16="http://schemas.microsoft.com/office/drawing/2014/main" id="{4A32A923-072D-DABA-A772-4D0F8EFFCC51}"/>
              </a:ext>
            </a:extLst>
          </p:cNvPr>
          <p:cNvSpPr>
            <a:spLocks noGrp="1"/>
          </p:cNvSpPr>
          <p:nvPr>
            <p:ph idx="1"/>
          </p:nvPr>
        </p:nvSpPr>
        <p:spPr>
          <a:xfrm>
            <a:off x="457200" y="1524000"/>
            <a:ext cx="8229600" cy="4770438"/>
          </a:xfrm>
        </p:spPr>
        <p:txBody>
          <a:bodyPr/>
          <a:lstStyle/>
          <a:p>
            <a:pPr eaLnBrk="1" hangingPunct="1"/>
            <a:r>
              <a:rPr lang="en-US" altLang="en-US"/>
              <a:t>Why do we need to do Audits?</a:t>
            </a:r>
          </a:p>
          <a:p>
            <a:pPr lvl="1" eaLnBrk="1" hangingPunct="1">
              <a:buFont typeface="Wingdings 2" panose="05020102010507070707" pitchFamily="18" charset="2"/>
              <a:buNone/>
            </a:pPr>
            <a:endParaRPr lang="en-US" altLang="en-US" sz="1100"/>
          </a:p>
          <a:p>
            <a:pPr lvl="1" eaLnBrk="1" hangingPunct="1"/>
            <a:r>
              <a:rPr lang="en-US" altLang="en-US" sz="2800"/>
              <a:t>What are some recent failures in Law Enforcement?</a:t>
            </a:r>
          </a:p>
          <a:p>
            <a:pPr lvl="1" eaLnBrk="1" hangingPunct="1"/>
            <a:r>
              <a:rPr lang="en-US" altLang="en-US" sz="2800"/>
              <a:t>Memphis Police Scorpion Unit</a:t>
            </a:r>
          </a:p>
          <a:p>
            <a:pPr lvl="1" eaLnBrk="1" hangingPunct="1"/>
            <a:r>
              <a:rPr lang="en-US" altLang="en-US" sz="2800"/>
              <a:t>Louisville Police – Breona Taylor</a:t>
            </a:r>
          </a:p>
          <a:p>
            <a:pPr lvl="1" eaLnBrk="1" hangingPunct="1"/>
            <a:r>
              <a:rPr lang="en-US" altLang="en-US" sz="2800"/>
              <a:t>Uvalde, Texas</a:t>
            </a:r>
          </a:p>
          <a:p>
            <a:pPr lvl="1" eaLnBrk="1" hangingPunct="1"/>
            <a:r>
              <a:rPr lang="en-US" altLang="en-US" sz="2800"/>
              <a:t>DOJ Investigations/Lawsuits/Consent Decrees</a:t>
            </a:r>
          </a:p>
          <a:p>
            <a:pPr lvl="1" eaLnBrk="1" hangingPunct="1"/>
            <a:r>
              <a:rPr lang="en-US" altLang="en-US" sz="2800"/>
              <a:t>Houston PD Lack of Investigations</a:t>
            </a:r>
          </a:p>
          <a:p>
            <a:pPr lvl="2" eaLnBrk="1" hangingPunct="1"/>
            <a:endParaRPr lang="en-US" altLang="en-US" sz="2600"/>
          </a:p>
          <a:p>
            <a:pPr eaLnBrk="1" hangingPunct="1"/>
            <a:endParaRPr lang="en-US" altLang="en-US"/>
          </a:p>
          <a:p>
            <a:pPr lvl="1" eaLnBrk="1" hangingPunct="1"/>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9F808-C8FD-9619-7F61-2F9C61D9ACD1}"/>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13315" name="Content Placeholder 2">
            <a:extLst>
              <a:ext uri="{FF2B5EF4-FFF2-40B4-BE49-F238E27FC236}">
                <a16:creationId xmlns:a16="http://schemas.microsoft.com/office/drawing/2014/main" id="{A21B3C4E-F838-A287-8D97-4B117388DF3A}"/>
              </a:ext>
            </a:extLst>
          </p:cNvPr>
          <p:cNvSpPr>
            <a:spLocks noGrp="1"/>
          </p:cNvSpPr>
          <p:nvPr>
            <p:ph idx="1"/>
          </p:nvPr>
        </p:nvSpPr>
        <p:spPr>
          <a:xfrm>
            <a:off x="457200" y="1524000"/>
            <a:ext cx="8229600" cy="4770438"/>
          </a:xfrm>
        </p:spPr>
        <p:txBody>
          <a:bodyPr/>
          <a:lstStyle/>
          <a:p>
            <a:pPr eaLnBrk="1" hangingPunct="1"/>
            <a:r>
              <a:rPr lang="en-US" altLang="en-US"/>
              <a:t>Why do we need to do Audits?</a:t>
            </a:r>
          </a:p>
          <a:p>
            <a:pPr eaLnBrk="1" hangingPunct="1"/>
            <a:endParaRPr lang="en-US" altLang="en-US"/>
          </a:p>
          <a:p>
            <a:pPr lvl="1" eaLnBrk="1" hangingPunct="1"/>
            <a:r>
              <a:rPr lang="en-US" altLang="en-US"/>
              <a:t>Improve safety procedures</a:t>
            </a:r>
          </a:p>
          <a:p>
            <a:pPr lvl="1" eaLnBrk="1" hangingPunct="1"/>
            <a:r>
              <a:rPr lang="en-US" altLang="en-US"/>
              <a:t>Identify equipment malfunctions</a:t>
            </a:r>
          </a:p>
          <a:p>
            <a:pPr lvl="1" eaLnBrk="1" hangingPunct="1"/>
            <a:r>
              <a:rPr lang="en-US" altLang="en-US"/>
              <a:t>Correct process failures (example: warrant affidavits, warrant executions, use of force, arrests)</a:t>
            </a:r>
          </a:p>
          <a:p>
            <a:pPr lvl="1" eaLnBrk="1" hangingPunct="1"/>
            <a:r>
              <a:rPr lang="en-US" altLang="en-US"/>
              <a:t>Improve Case Management</a:t>
            </a:r>
          </a:p>
          <a:p>
            <a:pPr lvl="1" eaLnBrk="1" hangingPunct="1"/>
            <a:endParaRPr lang="en-US" altLang="en-US"/>
          </a:p>
          <a:p>
            <a:pPr lvl="1" eaLnBrk="1" hangingPunct="1"/>
            <a:r>
              <a:rPr lang="en-US" altLang="en-US"/>
              <a:t>Auditing lets people know you are watching!</a:t>
            </a:r>
          </a:p>
          <a:p>
            <a:pPr lvl="1" eaLnBrk="1" hangingPunct="1"/>
            <a:r>
              <a:rPr lang="en-US" altLang="en-US"/>
              <a:t>Auditing lets people know you care!</a:t>
            </a:r>
          </a:p>
          <a:p>
            <a:pPr lvl="1" eaLnBrk="1" hangingPunct="1"/>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F69CF-6827-BCE4-7D2F-E3EB8DDB10FD}"/>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pic>
        <p:nvPicPr>
          <p:cNvPr id="14339" name="Content Placeholder 2">
            <a:extLst>
              <a:ext uri="{FF2B5EF4-FFF2-40B4-BE49-F238E27FC236}">
                <a16:creationId xmlns:a16="http://schemas.microsoft.com/office/drawing/2014/main" id="{A92195D9-5CCC-3150-E298-2901CB6B933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619250" y="1524000"/>
            <a:ext cx="5905500" cy="4770438"/>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2706E-D484-0792-CB5E-359679E3369B}"/>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pic>
        <p:nvPicPr>
          <p:cNvPr id="16387" name="Content Placeholder 4">
            <a:extLst>
              <a:ext uri="{FF2B5EF4-FFF2-40B4-BE49-F238E27FC236}">
                <a16:creationId xmlns:a16="http://schemas.microsoft.com/office/drawing/2014/main" id="{12F0BF26-737D-3892-957E-BDC167C277C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66800" y="1797050"/>
            <a:ext cx="6934200" cy="48260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9E8C7-1CCD-CB65-FC9C-C94DC40C6910}"/>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18435" name="Content Placeholder 2">
            <a:extLst>
              <a:ext uri="{FF2B5EF4-FFF2-40B4-BE49-F238E27FC236}">
                <a16:creationId xmlns:a16="http://schemas.microsoft.com/office/drawing/2014/main" id="{460F1217-76E7-DB25-670A-3E702BA70F52}"/>
              </a:ext>
            </a:extLst>
          </p:cNvPr>
          <p:cNvSpPr>
            <a:spLocks noGrp="1"/>
          </p:cNvSpPr>
          <p:nvPr>
            <p:ph idx="1"/>
          </p:nvPr>
        </p:nvSpPr>
        <p:spPr>
          <a:xfrm>
            <a:off x="457200" y="1524000"/>
            <a:ext cx="8229600" cy="4770438"/>
          </a:xfrm>
        </p:spPr>
        <p:txBody>
          <a:bodyPr/>
          <a:lstStyle/>
          <a:p>
            <a:pPr eaLnBrk="1" hangingPunct="1"/>
            <a:r>
              <a:rPr lang="en-US" altLang="en-US"/>
              <a:t>Why do we do Audits?</a:t>
            </a:r>
          </a:p>
          <a:p>
            <a:pPr lvl="1" eaLnBrk="1" hangingPunct="1"/>
            <a:r>
              <a:rPr lang="en-US" altLang="en-US" sz="2200"/>
              <a:t>The most famous Maxim in the auditing field is </a:t>
            </a:r>
            <a:r>
              <a:rPr lang="en-US" altLang="en-US" sz="2200" b="1"/>
              <a:t>"Don't Expect what you Don’t Inspect."</a:t>
            </a:r>
          </a:p>
          <a:p>
            <a:pPr lvl="1" eaLnBrk="1" hangingPunct="1"/>
            <a:endParaRPr lang="en-US" altLang="en-US" sz="2200"/>
          </a:p>
          <a:p>
            <a:pPr lvl="1" eaLnBrk="1" hangingPunct="1"/>
            <a:r>
              <a:rPr lang="en-US" altLang="en-US" sz="2200"/>
              <a:t>Because of the basic human desire to simplify tasks, everyone is tempted to develop shortcuts and eliminate steps they see as unnecessary.  This becomes quite dangerous when critical legal or safety steps are skipped or not completed.</a:t>
            </a:r>
          </a:p>
          <a:p>
            <a:pPr lvl="1" eaLnBrk="1" hangingPunct="1"/>
            <a:endParaRPr lang="en-US" altLang="en-US" sz="2200"/>
          </a:p>
          <a:p>
            <a:pPr lvl="1" eaLnBrk="1" hangingPunct="1"/>
            <a:r>
              <a:rPr lang="en-US" altLang="en-US" sz="2200"/>
              <a:t>Officers are subject to “Noble Cause” corruption because of their desire to perform well.</a:t>
            </a:r>
          </a:p>
          <a:p>
            <a:pPr eaLnBrk="1" hangingPunct="1"/>
            <a:endParaRPr lang="en-US" altLang="en-US"/>
          </a:p>
          <a:p>
            <a:pPr lvl="1" eaLnBrk="1" hangingPunct="1"/>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0E2AA-19B5-DF0B-4E78-0B03B3D06A87}"/>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18435" name="Content Placeholder 2">
            <a:extLst>
              <a:ext uri="{FF2B5EF4-FFF2-40B4-BE49-F238E27FC236}">
                <a16:creationId xmlns:a16="http://schemas.microsoft.com/office/drawing/2014/main" id="{F3CC9D17-A890-14BD-625F-7045E832F4EC}"/>
              </a:ext>
            </a:extLst>
          </p:cNvPr>
          <p:cNvSpPr>
            <a:spLocks noGrp="1"/>
          </p:cNvSpPr>
          <p:nvPr>
            <p:ph idx="1"/>
          </p:nvPr>
        </p:nvSpPr>
        <p:spPr>
          <a:xfrm>
            <a:off x="457200" y="1524000"/>
            <a:ext cx="8229600" cy="4770438"/>
          </a:xfrm>
        </p:spPr>
        <p:txBody>
          <a:bodyPr/>
          <a:lstStyle/>
          <a:p>
            <a:pPr eaLnBrk="1" hangingPunct="1">
              <a:defRPr/>
            </a:pPr>
            <a:r>
              <a:rPr lang="en-US" altLang="en-US" dirty="0"/>
              <a:t>Why do we do Audits?</a:t>
            </a:r>
          </a:p>
          <a:p>
            <a:pPr lvl="1" eaLnBrk="1" hangingPunct="1">
              <a:defRPr/>
            </a:pPr>
            <a:r>
              <a:rPr lang="en-US" altLang="en-US" sz="2800" dirty="0"/>
              <a:t>Supervisors regularly monitor and examine individual officer performance.  This is the supervision of personnel.</a:t>
            </a:r>
          </a:p>
          <a:p>
            <a:pPr lvl="1" eaLnBrk="1" hangingPunct="1">
              <a:defRPr/>
            </a:pPr>
            <a:r>
              <a:rPr lang="en-US" altLang="en-US" sz="2800" dirty="0"/>
              <a:t>Auditing is the supervision of department processes, operations and results.</a:t>
            </a:r>
          </a:p>
          <a:p>
            <a:pPr lvl="1" eaLnBrk="1" hangingPunct="1">
              <a:defRPr/>
            </a:pPr>
            <a:r>
              <a:rPr lang="en-US" altLang="en-US" sz="2800" dirty="0"/>
              <a:t>We can be very efficient, but not very effective…</a:t>
            </a:r>
          </a:p>
          <a:p>
            <a:pPr lvl="1" eaLnBrk="1" hangingPunct="1">
              <a:defRPr/>
            </a:pPr>
            <a:r>
              <a:rPr lang="en-US" altLang="en-US" sz="2800" dirty="0"/>
              <a:t>Do citizens want us to be effective?</a:t>
            </a:r>
          </a:p>
          <a:p>
            <a:pPr lvl="1" eaLnBrk="1" hangingPunct="1">
              <a:defRPr/>
            </a:pPr>
            <a:r>
              <a:rPr lang="en-US" altLang="en-US" sz="2800" dirty="0"/>
              <a:t>Does the media expect us to be effective?</a:t>
            </a:r>
          </a:p>
          <a:p>
            <a:pPr marL="357188" lvl="1" indent="0" eaLnBrk="1" hangingPunct="1">
              <a:buFont typeface="Wingdings 2" panose="05020102010507070707" pitchFamily="18" charset="2"/>
              <a:buNone/>
              <a:defRPr/>
            </a:pPr>
            <a:endParaRPr lang="en-US" altLang="en-US" sz="2800" dirty="0"/>
          </a:p>
          <a:p>
            <a:pPr eaLnBrk="1" hangingPunct="1">
              <a:defRPr/>
            </a:pPr>
            <a:endParaRPr lang="en-US" altLang="en-US" dirty="0"/>
          </a:p>
          <a:p>
            <a:pPr lvl="1" eaLnBrk="1" hangingPunct="1">
              <a:defRPr/>
            </a:pPr>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18135-0757-C46D-CACE-46CEA6BB9580}"/>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20483" name="Content Placeholder 2">
            <a:extLst>
              <a:ext uri="{FF2B5EF4-FFF2-40B4-BE49-F238E27FC236}">
                <a16:creationId xmlns:a16="http://schemas.microsoft.com/office/drawing/2014/main" id="{97BE8643-0C3B-D7DD-DD7D-CB87033916C5}"/>
              </a:ext>
            </a:extLst>
          </p:cNvPr>
          <p:cNvSpPr>
            <a:spLocks noGrp="1"/>
          </p:cNvSpPr>
          <p:nvPr>
            <p:ph idx="1"/>
          </p:nvPr>
        </p:nvSpPr>
        <p:spPr>
          <a:xfrm>
            <a:off x="457200" y="1524000"/>
            <a:ext cx="8229600" cy="4770438"/>
          </a:xfrm>
        </p:spPr>
        <p:txBody>
          <a:bodyPr/>
          <a:lstStyle/>
          <a:p>
            <a:pPr eaLnBrk="1" hangingPunct="1"/>
            <a:r>
              <a:rPr lang="en-US" altLang="en-US"/>
              <a:t>Why do we do Audits?</a:t>
            </a:r>
          </a:p>
          <a:p>
            <a:pPr lvl="1" eaLnBrk="1" hangingPunct="1"/>
            <a:endParaRPr lang="en-US" altLang="en-US" sz="2800"/>
          </a:p>
          <a:p>
            <a:pPr eaLnBrk="1" hangingPunct="1"/>
            <a:r>
              <a:rPr lang="en-US" altLang="en-US" sz="2800"/>
              <a:t>They let people know you are watching… that what you are auditing is important and will be checked…</a:t>
            </a:r>
          </a:p>
          <a:p>
            <a:pPr eaLnBrk="1" hangingPunct="1"/>
            <a:endParaRPr lang="en-US" altLang="en-US" sz="2800"/>
          </a:p>
          <a:p>
            <a:pPr eaLnBrk="1" hangingPunct="1"/>
            <a:r>
              <a:rPr lang="en-US" altLang="en-US" sz="2800"/>
              <a:t>Discourages unauthorized modification…</a:t>
            </a:r>
            <a:endParaRPr lang="en-US" altLang="en-US"/>
          </a:p>
          <a:p>
            <a:pPr lvl="1" eaLnBrk="1" hangingPunct="1"/>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C0A7F-BFCF-B930-314F-CBB573164CB7}"/>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21507" name="Content Placeholder 2">
            <a:extLst>
              <a:ext uri="{FF2B5EF4-FFF2-40B4-BE49-F238E27FC236}">
                <a16:creationId xmlns:a16="http://schemas.microsoft.com/office/drawing/2014/main" id="{421DDE00-E070-2843-C272-19DDE3C87B91}"/>
              </a:ext>
            </a:extLst>
          </p:cNvPr>
          <p:cNvSpPr>
            <a:spLocks noGrp="1"/>
          </p:cNvSpPr>
          <p:nvPr>
            <p:ph idx="1"/>
          </p:nvPr>
        </p:nvSpPr>
        <p:spPr>
          <a:xfrm>
            <a:off x="457200" y="1524000"/>
            <a:ext cx="8229600" cy="4770438"/>
          </a:xfrm>
        </p:spPr>
        <p:txBody>
          <a:bodyPr/>
          <a:lstStyle/>
          <a:p>
            <a:pPr eaLnBrk="1" hangingPunct="1"/>
            <a:r>
              <a:rPr lang="en-US" altLang="en-US"/>
              <a:t>Challenges in Smaller Agencies</a:t>
            </a:r>
          </a:p>
          <a:p>
            <a:pPr eaLnBrk="1" hangingPunct="1"/>
            <a:endParaRPr lang="en-US" altLang="en-US"/>
          </a:p>
          <a:p>
            <a:pPr eaLnBrk="1" hangingPunct="1"/>
            <a:r>
              <a:rPr lang="en-US" altLang="en-US"/>
              <a:t>Availability of accurate or quality data</a:t>
            </a:r>
          </a:p>
          <a:p>
            <a:pPr eaLnBrk="1" hangingPunct="1"/>
            <a:r>
              <a:rPr lang="en-US" altLang="en-US"/>
              <a:t>Lack of Training</a:t>
            </a:r>
          </a:p>
          <a:p>
            <a:pPr eaLnBrk="1" hangingPunct="1"/>
            <a:r>
              <a:rPr lang="en-US" altLang="en-US"/>
              <a:t>Limited Resources</a:t>
            </a:r>
          </a:p>
          <a:p>
            <a:pPr eaLnBrk="1" hangingPunct="1"/>
            <a:r>
              <a:rPr lang="en-US" altLang="en-US"/>
              <a:t>Fear of Consequences</a:t>
            </a:r>
          </a:p>
          <a:p>
            <a:pPr eaLnBrk="1" hangingPunct="1"/>
            <a:endParaRPr lang="en-US" altLang="en-US"/>
          </a:p>
          <a:p>
            <a:pPr lvl="1" eaLnBrk="1" hangingPunct="1"/>
            <a:endParaRPr lang="en-US" altLang="en-US" sz="2800"/>
          </a:p>
          <a:p>
            <a:pPr lvl="1" eaLnBrk="1" hangingPunct="1"/>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8A71-06BB-A6FF-2D57-CAB19CDE6DD7}"/>
              </a:ext>
            </a:extLst>
          </p:cNvPr>
          <p:cNvSpPr>
            <a:spLocks noGrp="1"/>
          </p:cNvSpPr>
          <p:nvPr>
            <p:ph type="title"/>
          </p:nvPr>
        </p:nvSpPr>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22531" name="Content Placeholder 2">
            <a:extLst>
              <a:ext uri="{FF2B5EF4-FFF2-40B4-BE49-F238E27FC236}">
                <a16:creationId xmlns:a16="http://schemas.microsoft.com/office/drawing/2014/main" id="{CCBAAADB-A877-9205-70B4-28AD98929970}"/>
              </a:ext>
            </a:extLst>
          </p:cNvPr>
          <p:cNvSpPr>
            <a:spLocks noGrp="1"/>
          </p:cNvSpPr>
          <p:nvPr>
            <p:ph idx="1"/>
          </p:nvPr>
        </p:nvSpPr>
        <p:spPr/>
        <p:txBody>
          <a:bodyPr/>
          <a:lstStyle/>
          <a:p>
            <a:pPr eaLnBrk="1" hangingPunct="1"/>
            <a:endParaRPr lang="en-US" altLang="en-US"/>
          </a:p>
          <a:p>
            <a:pPr eaLnBrk="1" hangingPunct="1"/>
            <a:endParaRPr lang="en-US" altLang="en-US"/>
          </a:p>
          <a:p>
            <a:pPr eaLnBrk="1" hangingPunct="1"/>
            <a:r>
              <a:rPr lang="en-US" altLang="en-US" sz="8000"/>
              <a:t>What is Auditing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F00DD-98CD-0D14-4479-3DA5389BD157}"/>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23555" name="Content Placeholder 2">
            <a:extLst>
              <a:ext uri="{FF2B5EF4-FFF2-40B4-BE49-F238E27FC236}">
                <a16:creationId xmlns:a16="http://schemas.microsoft.com/office/drawing/2014/main" id="{B9F4B9B7-D7F7-9877-1684-E2AEFE111B5C}"/>
              </a:ext>
            </a:extLst>
          </p:cNvPr>
          <p:cNvSpPr>
            <a:spLocks noGrp="1"/>
          </p:cNvSpPr>
          <p:nvPr>
            <p:ph idx="1"/>
          </p:nvPr>
        </p:nvSpPr>
        <p:spPr>
          <a:xfrm>
            <a:off x="457200" y="1524000"/>
            <a:ext cx="8229600" cy="4770438"/>
          </a:xfrm>
        </p:spPr>
        <p:txBody>
          <a:bodyPr/>
          <a:lstStyle/>
          <a:p>
            <a:pPr lvl="1" eaLnBrk="1" hangingPunct="1"/>
            <a:r>
              <a:rPr lang="en-US" altLang="en-US" sz="2400">
                <a:latin typeface="Calibri" panose="020F0502020204030204" pitchFamily="34" charset="0"/>
                <a:ea typeface="Times New Roman" panose="02020603050405020304" pitchFamily="18" charset="0"/>
                <a:cs typeface="Calibri" panose="020F0502020204030204" pitchFamily="34" charset="0"/>
              </a:rPr>
              <a:t>In simple terms, an audit is a thorough check or examination of an operation to ensure it is accurate, honest and follows the appropriate rules or procedures. </a:t>
            </a:r>
          </a:p>
          <a:p>
            <a:pPr lvl="1" eaLnBrk="1" hangingPunct="1"/>
            <a:endParaRPr lang="en-US" altLang="en-US" sz="2400">
              <a:latin typeface="Calibri" panose="020F0502020204030204" pitchFamily="34" charset="0"/>
              <a:ea typeface="Times New Roman" panose="02020603050405020304" pitchFamily="18" charset="0"/>
              <a:cs typeface="Calibri" panose="020F0502020204030204" pitchFamily="34" charset="0"/>
            </a:endParaRPr>
          </a:p>
          <a:p>
            <a:pPr lvl="1" eaLnBrk="1" hangingPunct="1"/>
            <a:r>
              <a:rPr lang="en-US" altLang="en-US" sz="2400">
                <a:latin typeface="Calibri" panose="020F0502020204030204" pitchFamily="34" charset="0"/>
                <a:ea typeface="Times New Roman" panose="02020603050405020304" pitchFamily="18" charset="0"/>
                <a:cs typeface="Calibri" panose="020F0502020204030204" pitchFamily="34" charset="0"/>
              </a:rPr>
              <a:t>It is a detailed review of information or data collected over time to assure department leadership that everything works as it should. </a:t>
            </a:r>
          </a:p>
          <a:p>
            <a:pPr lvl="1" eaLnBrk="1" hangingPunct="1"/>
            <a:endParaRPr lang="en-US" altLang="en-US" sz="2400">
              <a:latin typeface="Calibri" panose="020F0502020204030204" pitchFamily="34" charset="0"/>
              <a:ea typeface="Times New Roman" panose="02020603050405020304" pitchFamily="18" charset="0"/>
              <a:cs typeface="Calibri" panose="020F0502020204030204" pitchFamily="34" charset="0"/>
            </a:endParaRPr>
          </a:p>
          <a:p>
            <a:pPr lvl="1" eaLnBrk="1" hangingPunct="1"/>
            <a:r>
              <a:rPr lang="en-US" altLang="en-US" sz="2400">
                <a:latin typeface="Calibri" panose="020F0502020204030204" pitchFamily="34" charset="0"/>
                <a:ea typeface="Times New Roman" panose="02020603050405020304" pitchFamily="18" charset="0"/>
                <a:cs typeface="Calibri" panose="020F0502020204030204" pitchFamily="34" charset="0"/>
              </a:rPr>
              <a:t>Auditing provides confidence to our leaders and our communities that we are operating appropriately.</a:t>
            </a:r>
          </a:p>
          <a:p>
            <a:pPr lvl="1" eaLnBrk="1" hangingPunct="1"/>
            <a:endParaRPr lang="en-US" altLang="en-US" sz="2000">
              <a:ea typeface="Times New Roman" panose="02020603050405020304" pitchFamily="18" charset="0"/>
              <a:cs typeface="Calibri" panose="020F0502020204030204" pitchFamily="34" charset="0"/>
            </a:endParaRPr>
          </a:p>
          <a:p>
            <a:pPr lvl="1" eaLnBrk="1" hangingPunct="1"/>
            <a:endParaRPr lang="en-US" altLang="en-US">
              <a:ea typeface="Times New Roman" panose="02020603050405020304" pitchFamily="18" charset="0"/>
              <a:cs typeface="Calibri" panose="020F050202020403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CD5D-B3EF-72B4-4CDE-FF5E0403FC26}"/>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24579" name="Content Placeholder 2">
            <a:extLst>
              <a:ext uri="{FF2B5EF4-FFF2-40B4-BE49-F238E27FC236}">
                <a16:creationId xmlns:a16="http://schemas.microsoft.com/office/drawing/2014/main" id="{68B83D65-420F-CB02-66A6-E4B88A7BD87D}"/>
              </a:ext>
            </a:extLst>
          </p:cNvPr>
          <p:cNvSpPr>
            <a:spLocks noGrp="1"/>
          </p:cNvSpPr>
          <p:nvPr>
            <p:ph idx="1"/>
          </p:nvPr>
        </p:nvSpPr>
        <p:spPr>
          <a:xfrm>
            <a:off x="457200" y="1524000"/>
            <a:ext cx="8229600" cy="4770438"/>
          </a:xfrm>
        </p:spPr>
        <p:txBody>
          <a:bodyPr/>
          <a:lstStyle/>
          <a:p>
            <a:pPr eaLnBrk="1" hangingPunct="1"/>
            <a:r>
              <a:rPr lang="en-US" altLang="en-US" dirty="0"/>
              <a:t>So…</a:t>
            </a:r>
          </a:p>
          <a:p>
            <a:pPr eaLnBrk="1" hangingPunct="1"/>
            <a:endParaRPr lang="en-US" altLang="en-US" sz="1200" dirty="0"/>
          </a:p>
          <a:p>
            <a:pPr lvl="1" eaLnBrk="1" hangingPunct="1"/>
            <a:r>
              <a:rPr lang="en-US" altLang="en-US" dirty="0"/>
              <a:t>Examining department operations in detail.</a:t>
            </a:r>
          </a:p>
          <a:p>
            <a:pPr lvl="1" eaLnBrk="1" hangingPunct="1"/>
            <a:r>
              <a:rPr lang="en-US" altLang="en-US" dirty="0"/>
              <a:t>Comparing what is really happening to what should be happening.</a:t>
            </a:r>
          </a:p>
          <a:p>
            <a:pPr lvl="1" eaLnBrk="1" hangingPunct="1"/>
            <a:r>
              <a:rPr lang="en-US" altLang="en-US" dirty="0"/>
              <a:t>Identifying Best Practices.</a:t>
            </a:r>
          </a:p>
          <a:p>
            <a:pPr lvl="1" eaLnBrk="1" hangingPunct="1"/>
            <a:r>
              <a:rPr lang="en-US" altLang="en-US" dirty="0"/>
              <a:t>Identifying weaknesses and correcting them.</a:t>
            </a:r>
          </a:p>
          <a:p>
            <a:pPr lvl="1" eaLnBrk="1" hangingPunct="1"/>
            <a:r>
              <a:rPr lang="en-US" altLang="en-US" u="sng" dirty="0"/>
              <a:t>Based on the evidence </a:t>
            </a:r>
            <a:r>
              <a:rPr lang="en-US" altLang="en-US" dirty="0"/>
              <a:t>– not opinion, belief, or conjecture.</a:t>
            </a:r>
          </a:p>
          <a:p>
            <a:pPr lvl="1" eaLnBrk="1" hangingPunct="1"/>
            <a:endParaRPr lang="en-US" altLang="en-US" dirty="0"/>
          </a:p>
          <a:p>
            <a:pPr lvl="1" eaLnBrk="1" hangingPunct="1"/>
            <a:r>
              <a:rPr lang="en-US" altLang="en-US" dirty="0"/>
              <a:t>Auditing is SUPERVISION!</a:t>
            </a:r>
          </a:p>
          <a:p>
            <a:pPr lvl="1" eaLnBrk="1" hangingPunct="1"/>
            <a:endParaRPr lang="en-US" altLang="en-US" dirty="0"/>
          </a:p>
          <a:p>
            <a:pPr lvl="1" eaLnBrk="1" hangingPunct="1"/>
            <a:endParaRPr lang="en-US"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35804-D87E-0707-62E1-91DA7B93643D}"/>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25603" name="Content Placeholder 2">
            <a:extLst>
              <a:ext uri="{FF2B5EF4-FFF2-40B4-BE49-F238E27FC236}">
                <a16:creationId xmlns:a16="http://schemas.microsoft.com/office/drawing/2014/main" id="{908F13E1-3771-C93A-DADE-FB339D57E2B8}"/>
              </a:ext>
            </a:extLst>
          </p:cNvPr>
          <p:cNvSpPr>
            <a:spLocks noGrp="1"/>
          </p:cNvSpPr>
          <p:nvPr>
            <p:ph idx="1"/>
          </p:nvPr>
        </p:nvSpPr>
        <p:spPr>
          <a:xfrm>
            <a:off x="457200" y="1524000"/>
            <a:ext cx="8229600" cy="5181600"/>
          </a:xfrm>
        </p:spPr>
        <p:txBody>
          <a:bodyPr/>
          <a:lstStyle/>
          <a:p>
            <a:pPr eaLnBrk="1" hangingPunct="1"/>
            <a:r>
              <a:rPr lang="en-US" altLang="en-US"/>
              <a:t>Audit or Inspection?</a:t>
            </a:r>
          </a:p>
          <a:p>
            <a:pPr lvl="1" eaLnBrk="1" hangingPunct="1"/>
            <a:r>
              <a:rPr lang="en-US" altLang="en-US" sz="2400"/>
              <a:t>Audits are typically periodic, structured in-depth looks at an operation.  They are used to determine if all of the details of an operation are being performed properly.  They usually look at things over time.</a:t>
            </a:r>
          </a:p>
          <a:p>
            <a:pPr eaLnBrk="1" hangingPunct="1">
              <a:buFont typeface="Wingdings 2" panose="05020102010507070707" pitchFamily="18" charset="2"/>
              <a:buNone/>
            </a:pPr>
            <a:endParaRPr lang="en-US" altLang="en-US" sz="2400"/>
          </a:p>
          <a:p>
            <a:pPr lvl="1" eaLnBrk="1" hangingPunct="1"/>
            <a:r>
              <a:rPr lang="en-US" altLang="en-US" sz="2400"/>
              <a:t>Inspections are usually more routine, informal, and a single looks at an operation to ensure things are still working properly.  They are usually more regular and superficial.  Are things working right now…</a:t>
            </a:r>
          </a:p>
          <a:p>
            <a:pPr lvl="1" eaLnBrk="1" hangingPunct="1"/>
            <a:endParaRPr lang="en-US" altLang="en-US" sz="2400"/>
          </a:p>
          <a:p>
            <a:pPr lvl="1" eaLnBrk="1" hangingPunct="1"/>
            <a:r>
              <a:rPr lang="en-US" altLang="en-US" sz="2400"/>
              <a:t>Both are needed!</a:t>
            </a:r>
          </a:p>
          <a:p>
            <a:pPr lvl="1" eaLnBrk="1" hangingPunct="1"/>
            <a:endParaRPr lang="en-US" altLang="en-US" sz="2400"/>
          </a:p>
          <a:p>
            <a:pPr lvl="1" eaLnBrk="1" hangingPunct="1"/>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CD728-F948-75B4-2226-F61EC9A8B0C9}"/>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26627" name="Content Placeholder 2">
            <a:extLst>
              <a:ext uri="{FF2B5EF4-FFF2-40B4-BE49-F238E27FC236}">
                <a16:creationId xmlns:a16="http://schemas.microsoft.com/office/drawing/2014/main" id="{3FEE423B-5B22-A00A-0515-7847F1C9C53D}"/>
              </a:ext>
            </a:extLst>
          </p:cNvPr>
          <p:cNvSpPr>
            <a:spLocks noGrp="1"/>
          </p:cNvSpPr>
          <p:nvPr>
            <p:ph idx="1"/>
          </p:nvPr>
        </p:nvSpPr>
        <p:spPr>
          <a:xfrm>
            <a:off x="457200" y="1524000"/>
            <a:ext cx="8229600" cy="5181600"/>
          </a:xfrm>
        </p:spPr>
        <p:txBody>
          <a:bodyPr/>
          <a:lstStyle/>
          <a:p>
            <a:pPr lvl="1" eaLnBrk="1" hangingPunct="1"/>
            <a:r>
              <a:rPr lang="en-US" altLang="en-US" sz="3600"/>
              <a:t>Types of Audits</a:t>
            </a:r>
          </a:p>
          <a:p>
            <a:pPr lvl="1" eaLnBrk="1" hangingPunct="1"/>
            <a:endParaRPr lang="en-US" altLang="en-US" sz="2400"/>
          </a:p>
          <a:p>
            <a:pPr lvl="1" eaLnBrk="1" hangingPunct="1"/>
            <a:r>
              <a:rPr lang="en-US" altLang="en-US" sz="2800"/>
              <a:t>Administrative</a:t>
            </a:r>
          </a:p>
          <a:p>
            <a:pPr lvl="1" eaLnBrk="1" hangingPunct="1"/>
            <a:r>
              <a:rPr lang="en-US" altLang="en-US" sz="2800"/>
              <a:t>Operational</a:t>
            </a:r>
          </a:p>
          <a:p>
            <a:pPr lvl="1" eaLnBrk="1" hangingPunct="1"/>
            <a:r>
              <a:rPr lang="en-US" altLang="en-US" sz="2800"/>
              <a:t>Performance</a:t>
            </a:r>
          </a:p>
          <a:p>
            <a:pPr lvl="1" eaLnBrk="1" hangingPunct="1"/>
            <a:r>
              <a:rPr lang="en-US" altLang="en-US" sz="2800"/>
              <a:t>Accountability</a:t>
            </a:r>
          </a:p>
          <a:p>
            <a:pPr lvl="1" eaLnBrk="1" hangingPunct="1"/>
            <a:endParaRPr lang="en-US" altLang="en-US" sz="2400"/>
          </a:p>
          <a:p>
            <a:pPr lvl="1" eaLnBrk="1" hangingPunct="1"/>
            <a:r>
              <a:rPr lang="en-US" altLang="en-US" sz="2400"/>
              <a:t>Audits frequently are combinations of the above types.</a:t>
            </a:r>
          </a:p>
          <a:p>
            <a:pPr lvl="1" eaLnBrk="1" hangingPunct="1"/>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D4C80-4DBB-5441-0EA8-E557B3DB0CF7}"/>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24579" name="Content Placeholder 2">
            <a:extLst>
              <a:ext uri="{FF2B5EF4-FFF2-40B4-BE49-F238E27FC236}">
                <a16:creationId xmlns:a16="http://schemas.microsoft.com/office/drawing/2014/main" id="{369D7062-25C8-F4C0-2F53-2121EDBBF4FD}"/>
              </a:ext>
            </a:extLst>
          </p:cNvPr>
          <p:cNvSpPr>
            <a:spLocks noGrp="1"/>
          </p:cNvSpPr>
          <p:nvPr>
            <p:ph idx="1"/>
          </p:nvPr>
        </p:nvSpPr>
        <p:spPr>
          <a:xfrm>
            <a:off x="457200" y="1524000"/>
            <a:ext cx="8229600" cy="4770438"/>
          </a:xfrm>
        </p:spPr>
        <p:txBody>
          <a:bodyPr/>
          <a:lstStyle/>
          <a:p>
            <a:pPr eaLnBrk="1" hangingPunct="1">
              <a:defRPr/>
            </a:pPr>
            <a:r>
              <a:rPr lang="en-US" altLang="en-US" dirty="0"/>
              <a:t>Types of Audits</a:t>
            </a:r>
          </a:p>
          <a:p>
            <a:pPr marL="0" indent="0" eaLnBrk="1" hangingPunct="1">
              <a:buFont typeface="Wingdings 2" panose="05020102010507070707" pitchFamily="18" charset="2"/>
              <a:buNone/>
              <a:defRPr/>
            </a:pPr>
            <a:endParaRPr lang="en-US" altLang="en-US" dirty="0"/>
          </a:p>
          <a:p>
            <a:pPr lvl="1" eaLnBrk="1" hangingPunct="1">
              <a:defRPr/>
            </a:pPr>
            <a:r>
              <a:rPr lang="en-US" altLang="en-US" b="1" u="sng" dirty="0"/>
              <a:t>Administrative: </a:t>
            </a:r>
            <a:r>
              <a:rPr lang="en-US" altLang="en-US" dirty="0"/>
              <a:t> Examining the internal operations of the department with employees and operations that affect the entire department.</a:t>
            </a:r>
          </a:p>
          <a:p>
            <a:pPr lvl="2" eaLnBrk="1" hangingPunct="1">
              <a:defRPr/>
            </a:pPr>
            <a:r>
              <a:rPr lang="en-US" altLang="en-US" dirty="0"/>
              <a:t>Financial audits</a:t>
            </a:r>
          </a:p>
          <a:p>
            <a:pPr lvl="2" eaLnBrk="1" hangingPunct="1">
              <a:defRPr/>
            </a:pPr>
            <a:r>
              <a:rPr lang="en-US" altLang="en-US" dirty="0"/>
              <a:t>Information Technology  (TLETS, Passwords, etc.)</a:t>
            </a:r>
          </a:p>
          <a:p>
            <a:pPr lvl="2" eaLnBrk="1" hangingPunct="1">
              <a:defRPr/>
            </a:pPr>
            <a:r>
              <a:rPr lang="en-US" altLang="en-US" dirty="0"/>
              <a:t>Training and Development</a:t>
            </a:r>
          </a:p>
          <a:p>
            <a:pPr lvl="2" eaLnBrk="1" hangingPunct="1">
              <a:defRPr/>
            </a:pPr>
            <a:r>
              <a:rPr lang="en-US" altLang="en-US" dirty="0"/>
              <a:t>Staffing levels</a:t>
            </a:r>
          </a:p>
          <a:p>
            <a:pPr lvl="2" eaLnBrk="1" hangingPunct="1">
              <a:defRPr/>
            </a:pPr>
            <a:r>
              <a:rPr lang="en-US" altLang="en-US" dirty="0"/>
              <a:t>Crime Control Effectiveness</a:t>
            </a:r>
          </a:p>
          <a:p>
            <a:pPr marL="649288" lvl="2" indent="0" eaLnBrk="1" hangingPunct="1">
              <a:buFont typeface="Wingdings 2" panose="05020102010507070707" pitchFamily="18" charset="2"/>
              <a:buNone/>
              <a:defRPr/>
            </a:pPr>
            <a:endParaRPr lang="en-US" altLang="en-US" dirty="0"/>
          </a:p>
          <a:p>
            <a:pPr marL="649288" lvl="2" indent="0" eaLnBrk="1" hangingPunct="1">
              <a:buFont typeface="Wingdings 2" panose="05020102010507070707" pitchFamily="18" charset="2"/>
              <a:buNone/>
              <a:defRPr/>
            </a:pPr>
            <a:r>
              <a:rPr lang="en-US" altLang="en-US" dirty="0"/>
              <a:t>	</a:t>
            </a:r>
          </a:p>
          <a:p>
            <a:pPr lvl="3" eaLnBrk="1" hangingPunct="1">
              <a:defRPr/>
            </a:pPr>
            <a:endParaRPr lang="en-US" altLang="en-US" dirty="0"/>
          </a:p>
          <a:p>
            <a:pPr eaLnBrk="1" hangingPunct="1">
              <a:defRPr/>
            </a:pPr>
            <a:endParaRPr lang="en-US" altLang="en-US" dirty="0"/>
          </a:p>
          <a:p>
            <a:pPr eaLnBrk="1" hangingPunct="1">
              <a:defRPr/>
            </a:pPr>
            <a:endParaRPr lang="en-US" altLang="en-US" dirty="0"/>
          </a:p>
          <a:p>
            <a:pPr lvl="1" eaLnBrk="1" hangingPunct="1">
              <a:defRPr/>
            </a:pPr>
            <a:endParaRPr lang="en-US"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5700A-D5DE-F848-246F-FA71D583AD87}"/>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24579" name="Content Placeholder 2">
            <a:extLst>
              <a:ext uri="{FF2B5EF4-FFF2-40B4-BE49-F238E27FC236}">
                <a16:creationId xmlns:a16="http://schemas.microsoft.com/office/drawing/2014/main" id="{C6942375-14D9-C4A8-B91A-B053F21A3738}"/>
              </a:ext>
            </a:extLst>
          </p:cNvPr>
          <p:cNvSpPr>
            <a:spLocks noGrp="1"/>
          </p:cNvSpPr>
          <p:nvPr>
            <p:ph idx="1"/>
          </p:nvPr>
        </p:nvSpPr>
        <p:spPr>
          <a:xfrm>
            <a:off x="457200" y="1524000"/>
            <a:ext cx="8229600" cy="4770438"/>
          </a:xfrm>
        </p:spPr>
        <p:txBody>
          <a:bodyPr/>
          <a:lstStyle/>
          <a:p>
            <a:pPr marL="0" indent="0" eaLnBrk="1" hangingPunct="1">
              <a:buFont typeface="Wingdings 2" panose="05020102010507070707" pitchFamily="18" charset="2"/>
              <a:buNone/>
              <a:defRPr/>
            </a:pPr>
            <a:endParaRPr lang="en-US" altLang="en-US" dirty="0"/>
          </a:p>
          <a:p>
            <a:pPr marL="649288" lvl="2" indent="0" eaLnBrk="1" hangingPunct="1">
              <a:buFont typeface="Wingdings 2" panose="05020102010507070707" pitchFamily="18" charset="2"/>
              <a:buNone/>
              <a:defRPr/>
            </a:pPr>
            <a:r>
              <a:rPr lang="en-US" altLang="en-US" dirty="0"/>
              <a:t>	</a:t>
            </a:r>
          </a:p>
          <a:p>
            <a:pPr lvl="3" eaLnBrk="1" hangingPunct="1">
              <a:defRPr/>
            </a:pPr>
            <a:endParaRPr lang="en-US" altLang="en-US" dirty="0"/>
          </a:p>
          <a:p>
            <a:pPr eaLnBrk="1" hangingPunct="1">
              <a:defRPr/>
            </a:pPr>
            <a:endParaRPr lang="en-US" altLang="en-US" dirty="0"/>
          </a:p>
          <a:p>
            <a:pPr eaLnBrk="1" hangingPunct="1">
              <a:defRPr/>
            </a:pPr>
            <a:endParaRPr lang="en-US" altLang="en-US" dirty="0"/>
          </a:p>
          <a:p>
            <a:pPr lvl="1" eaLnBrk="1" hangingPunct="1">
              <a:defRPr/>
            </a:pPr>
            <a:endParaRPr lang="en-US" altLang="en-US" dirty="0"/>
          </a:p>
        </p:txBody>
      </p:sp>
      <p:pic>
        <p:nvPicPr>
          <p:cNvPr id="28676" name="Picture 3">
            <a:extLst>
              <a:ext uri="{FF2B5EF4-FFF2-40B4-BE49-F238E27FC236}">
                <a16:creationId xmlns:a16="http://schemas.microsoft.com/office/drawing/2014/main" id="{422B0EFF-3F96-E2F3-E722-45BB697097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550988"/>
            <a:ext cx="6172200" cy="509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64D87-D38D-C88B-272F-EF42DDC5FA31}"/>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24579" name="Content Placeholder 2">
            <a:extLst>
              <a:ext uri="{FF2B5EF4-FFF2-40B4-BE49-F238E27FC236}">
                <a16:creationId xmlns:a16="http://schemas.microsoft.com/office/drawing/2014/main" id="{9A42EDD9-136F-B806-1351-E40E515197BE}"/>
              </a:ext>
            </a:extLst>
          </p:cNvPr>
          <p:cNvSpPr>
            <a:spLocks noGrp="1"/>
          </p:cNvSpPr>
          <p:nvPr>
            <p:ph idx="1"/>
          </p:nvPr>
        </p:nvSpPr>
        <p:spPr>
          <a:xfrm>
            <a:off x="457200" y="1524000"/>
            <a:ext cx="8229600" cy="4770438"/>
          </a:xfrm>
        </p:spPr>
        <p:txBody>
          <a:bodyPr/>
          <a:lstStyle/>
          <a:p>
            <a:pPr eaLnBrk="1" hangingPunct="1">
              <a:defRPr/>
            </a:pPr>
            <a:r>
              <a:rPr lang="en-US" altLang="en-US" dirty="0"/>
              <a:t>Types of Audits</a:t>
            </a:r>
          </a:p>
          <a:p>
            <a:pPr marL="0" indent="0" eaLnBrk="1" hangingPunct="1">
              <a:buFont typeface="Wingdings 2" panose="05020102010507070707" pitchFamily="18" charset="2"/>
              <a:buNone/>
              <a:defRPr/>
            </a:pPr>
            <a:endParaRPr lang="en-US" altLang="en-US" sz="1200" dirty="0"/>
          </a:p>
          <a:p>
            <a:pPr lvl="1" eaLnBrk="1" hangingPunct="1">
              <a:defRPr/>
            </a:pPr>
            <a:r>
              <a:rPr lang="en-US" altLang="en-US" b="1" u="sng" dirty="0"/>
              <a:t>Operational:</a:t>
            </a:r>
            <a:r>
              <a:rPr lang="en-US" altLang="en-US" dirty="0"/>
              <a:t> Examining  departmental law enforcement operations as they are exercised in our community.</a:t>
            </a:r>
          </a:p>
          <a:p>
            <a:pPr lvl="1" eaLnBrk="1" hangingPunct="1">
              <a:defRPr/>
            </a:pPr>
            <a:endParaRPr lang="en-US" altLang="en-US" sz="1100" dirty="0"/>
          </a:p>
          <a:p>
            <a:pPr lvl="2" eaLnBrk="1" hangingPunct="1">
              <a:defRPr/>
            </a:pPr>
            <a:r>
              <a:rPr lang="en-US" altLang="en-US" dirty="0"/>
              <a:t>Use of force</a:t>
            </a:r>
          </a:p>
          <a:p>
            <a:pPr lvl="2" eaLnBrk="1" hangingPunct="1">
              <a:defRPr/>
            </a:pPr>
            <a:r>
              <a:rPr lang="en-US" altLang="en-US" dirty="0"/>
              <a:t>Vehicle and Foot Pursuits</a:t>
            </a:r>
          </a:p>
          <a:p>
            <a:pPr lvl="2" eaLnBrk="1" hangingPunct="1">
              <a:defRPr/>
            </a:pPr>
            <a:r>
              <a:rPr lang="en-US" altLang="en-US" dirty="0"/>
              <a:t>DWI Enforcement</a:t>
            </a:r>
          </a:p>
          <a:p>
            <a:pPr lvl="2" eaLnBrk="1" hangingPunct="1">
              <a:defRPr/>
            </a:pPr>
            <a:r>
              <a:rPr lang="en-US" altLang="en-US" dirty="0"/>
              <a:t>Field Supervision</a:t>
            </a:r>
          </a:p>
          <a:p>
            <a:pPr lvl="2" eaLnBrk="1" hangingPunct="1">
              <a:defRPr/>
            </a:pPr>
            <a:r>
              <a:rPr lang="en-US" altLang="en-US" dirty="0"/>
              <a:t>Traffic Stops</a:t>
            </a:r>
          </a:p>
          <a:p>
            <a:pPr lvl="3" eaLnBrk="1" hangingPunct="1">
              <a:defRPr/>
            </a:pPr>
            <a:endParaRPr lang="en-US" altLang="en-US" dirty="0"/>
          </a:p>
          <a:p>
            <a:pPr eaLnBrk="1" hangingPunct="1">
              <a:defRPr/>
            </a:pPr>
            <a:endParaRPr lang="en-US" altLang="en-US" dirty="0"/>
          </a:p>
          <a:p>
            <a:pPr eaLnBrk="1" hangingPunct="1">
              <a:defRPr/>
            </a:pPr>
            <a:endParaRPr lang="en-US" altLang="en-US" dirty="0"/>
          </a:p>
          <a:p>
            <a:pPr lvl="1" eaLnBrk="1" hangingPunct="1">
              <a:defRPr/>
            </a:pPr>
            <a:endParaRPr lang="en-US"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5B106-6353-45CA-2A04-995338DA8090}"/>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30723" name="Content Placeholder 2">
            <a:extLst>
              <a:ext uri="{FF2B5EF4-FFF2-40B4-BE49-F238E27FC236}">
                <a16:creationId xmlns:a16="http://schemas.microsoft.com/office/drawing/2014/main" id="{E0DC4DCD-D89D-2E4F-92C0-19959C5EF68A}"/>
              </a:ext>
            </a:extLst>
          </p:cNvPr>
          <p:cNvSpPr>
            <a:spLocks noGrp="1"/>
          </p:cNvSpPr>
          <p:nvPr>
            <p:ph idx="1"/>
          </p:nvPr>
        </p:nvSpPr>
        <p:spPr>
          <a:xfrm>
            <a:off x="457200" y="1524000"/>
            <a:ext cx="8229600" cy="4770438"/>
          </a:xfrm>
        </p:spPr>
        <p:txBody>
          <a:bodyPr/>
          <a:lstStyle/>
          <a:p>
            <a:pPr eaLnBrk="1" hangingPunct="1"/>
            <a:r>
              <a:rPr lang="en-US" altLang="en-US"/>
              <a:t>Types of Audits</a:t>
            </a:r>
          </a:p>
          <a:p>
            <a:pPr lvl="1" eaLnBrk="1" hangingPunct="1"/>
            <a:r>
              <a:rPr lang="en-US" altLang="en-US" sz="2800" b="1" u="sng"/>
              <a:t>Performance:</a:t>
            </a:r>
            <a:r>
              <a:rPr lang="en-US" altLang="en-US" sz="2800"/>
              <a:t>  Are our operations achieving the objectives?  (Outcomes)</a:t>
            </a:r>
          </a:p>
          <a:p>
            <a:pPr lvl="2" eaLnBrk="1" hangingPunct="1"/>
            <a:r>
              <a:rPr lang="en-US" altLang="en-US" sz="2600"/>
              <a:t>Crime Reduction</a:t>
            </a:r>
          </a:p>
          <a:p>
            <a:pPr lvl="4" eaLnBrk="1" hangingPunct="1"/>
            <a:r>
              <a:rPr lang="en-US" altLang="en-US" sz="2200"/>
              <a:t>Effectiveness of Patrol Hot Spot Activity</a:t>
            </a:r>
          </a:p>
          <a:p>
            <a:pPr lvl="2" eaLnBrk="1" hangingPunct="1"/>
            <a:r>
              <a:rPr lang="en-US" altLang="en-US" sz="2600"/>
              <a:t>Accident Reduction</a:t>
            </a:r>
          </a:p>
          <a:p>
            <a:pPr lvl="2" eaLnBrk="1" hangingPunct="1"/>
            <a:r>
              <a:rPr lang="en-US" altLang="en-US" sz="2600"/>
              <a:t>Response Time</a:t>
            </a:r>
          </a:p>
          <a:p>
            <a:pPr lvl="2" eaLnBrk="1" hangingPunct="1"/>
            <a:r>
              <a:rPr lang="en-US" altLang="en-US" sz="2600"/>
              <a:t>Detective clearance rates</a:t>
            </a:r>
          </a:p>
          <a:p>
            <a:pPr lvl="2" eaLnBrk="1" hangingPunct="1"/>
            <a:r>
              <a:rPr lang="en-US" altLang="en-US" sz="2600"/>
              <a:t>Effectiveness of Misdemeanor Drug Arrests</a:t>
            </a:r>
          </a:p>
          <a:p>
            <a:pPr eaLnBrk="1" hangingPunct="1"/>
            <a:endParaRPr lang="en-US" altLang="en-US" sz="1800"/>
          </a:p>
          <a:p>
            <a:pPr eaLnBrk="1" hangingPunct="1"/>
            <a:endParaRPr lang="en-US" altLang="en-US"/>
          </a:p>
          <a:p>
            <a:pPr lvl="1" eaLnBrk="1" hangingPunct="1"/>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D1676-6F30-DC75-7F08-AF97BDEC2C11}"/>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31747" name="Content Placeholder 2">
            <a:extLst>
              <a:ext uri="{FF2B5EF4-FFF2-40B4-BE49-F238E27FC236}">
                <a16:creationId xmlns:a16="http://schemas.microsoft.com/office/drawing/2014/main" id="{E91D510E-CB1C-F2C2-39E6-2CE7784B29B3}"/>
              </a:ext>
            </a:extLst>
          </p:cNvPr>
          <p:cNvSpPr>
            <a:spLocks noGrp="1"/>
          </p:cNvSpPr>
          <p:nvPr>
            <p:ph idx="1"/>
          </p:nvPr>
        </p:nvSpPr>
        <p:spPr>
          <a:xfrm>
            <a:off x="457200" y="1524000"/>
            <a:ext cx="8229600" cy="4770438"/>
          </a:xfrm>
        </p:spPr>
        <p:txBody>
          <a:bodyPr/>
          <a:lstStyle/>
          <a:p>
            <a:pPr eaLnBrk="1" hangingPunct="1"/>
            <a:r>
              <a:rPr lang="en-US" altLang="en-US"/>
              <a:t>Types of Audits</a:t>
            </a:r>
          </a:p>
          <a:p>
            <a:pPr lvl="1" eaLnBrk="1" hangingPunct="1"/>
            <a:r>
              <a:rPr lang="en-US" altLang="en-US" b="1" u="sng"/>
              <a:t>Accountability:</a:t>
            </a:r>
            <a:r>
              <a:rPr lang="en-US" altLang="en-US"/>
              <a:t>  The review of activities and internal controls to ensure they provide integrity, fairness, and the prevention of bias in policing.</a:t>
            </a:r>
          </a:p>
          <a:p>
            <a:pPr lvl="1" eaLnBrk="1" hangingPunct="1"/>
            <a:endParaRPr lang="en-US" altLang="en-US"/>
          </a:p>
          <a:p>
            <a:pPr lvl="2" eaLnBrk="1" hangingPunct="1"/>
            <a:r>
              <a:rPr lang="en-US" altLang="en-US"/>
              <a:t>Racial Profiling</a:t>
            </a:r>
          </a:p>
          <a:p>
            <a:pPr lvl="2" eaLnBrk="1" hangingPunct="1"/>
            <a:r>
              <a:rPr lang="en-US" altLang="en-US"/>
              <a:t>Arrests by Type and Race</a:t>
            </a:r>
          </a:p>
          <a:p>
            <a:pPr lvl="2" eaLnBrk="1" hangingPunct="1"/>
            <a:r>
              <a:rPr lang="en-US" altLang="en-US"/>
              <a:t>Supervisor Body Camera reviews</a:t>
            </a:r>
          </a:p>
          <a:p>
            <a:pPr lvl="2" eaLnBrk="1" hangingPunct="1"/>
            <a:r>
              <a:rPr lang="en-US" altLang="en-US"/>
              <a:t>Required reviews of COC arrests (LAPD)</a:t>
            </a:r>
          </a:p>
          <a:p>
            <a:pPr lvl="2" eaLnBrk="1" hangingPunct="1"/>
            <a:r>
              <a:rPr lang="en-US" altLang="en-US"/>
              <a:t>Ethics and Integrity Audits</a:t>
            </a:r>
          </a:p>
          <a:p>
            <a:pPr lvl="2" eaLnBrk="1" hangingPunct="1"/>
            <a:r>
              <a:rPr lang="en-US" altLang="en-US"/>
              <a:t>Warrant or Arrest Accuracy Audits</a:t>
            </a:r>
          </a:p>
          <a:p>
            <a:pPr eaLnBrk="1" hangingPunct="1"/>
            <a:endParaRPr lang="en-US" altLang="en-US"/>
          </a:p>
          <a:p>
            <a:pPr lvl="1" eaLnBrk="1" hangingPunct="1"/>
            <a:endParaRPr lang="en-US"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5A5BC-E855-AF93-0731-7DAA9D7AC368}"/>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33795" name="Content Placeholder 2">
            <a:extLst>
              <a:ext uri="{FF2B5EF4-FFF2-40B4-BE49-F238E27FC236}">
                <a16:creationId xmlns:a16="http://schemas.microsoft.com/office/drawing/2014/main" id="{559B63C9-BB05-E21A-273C-04A8A443DC34}"/>
              </a:ext>
            </a:extLst>
          </p:cNvPr>
          <p:cNvSpPr>
            <a:spLocks noGrp="1"/>
          </p:cNvSpPr>
          <p:nvPr>
            <p:ph idx="1"/>
          </p:nvPr>
        </p:nvSpPr>
        <p:spPr>
          <a:xfrm>
            <a:off x="457200" y="1524000"/>
            <a:ext cx="8229600" cy="4770438"/>
          </a:xfrm>
        </p:spPr>
        <p:txBody>
          <a:bodyPr/>
          <a:lstStyle/>
          <a:p>
            <a:pPr eaLnBrk="1" hangingPunct="1"/>
            <a:r>
              <a:rPr lang="en-US" altLang="en-US"/>
              <a:t>Essential Features of Audits</a:t>
            </a:r>
          </a:p>
          <a:p>
            <a:pPr lvl="1" eaLnBrk="1" hangingPunct="1"/>
            <a:r>
              <a:rPr lang="en-US" altLang="en-US" sz="2800"/>
              <a:t>They are pre-planned and methodical in nature rather than haphazard.</a:t>
            </a:r>
          </a:p>
          <a:p>
            <a:pPr lvl="1" eaLnBrk="1" hangingPunct="1"/>
            <a:r>
              <a:rPr lang="en-US" altLang="en-US" sz="2800"/>
              <a:t>They should be free from bias or prejudice.</a:t>
            </a:r>
          </a:p>
          <a:p>
            <a:pPr lvl="1" eaLnBrk="1" hangingPunct="1"/>
            <a:r>
              <a:rPr lang="en-US" altLang="en-US" sz="2800"/>
              <a:t>They encompass some form of inquiry and critical consideration of the resulting findings.</a:t>
            </a:r>
          </a:p>
          <a:p>
            <a:pPr lvl="1" eaLnBrk="1" hangingPunct="1"/>
            <a:r>
              <a:rPr lang="en-US" altLang="en-US" sz="2800"/>
              <a:t>They should ensure that activities are carried out in an effective and consistent manner in accordance with policy of department.</a:t>
            </a:r>
          </a:p>
          <a:p>
            <a:pPr lvl="1" eaLnBrk="1" hangingPunct="1"/>
            <a:r>
              <a:rPr lang="en-US" altLang="en-US" sz="2800"/>
              <a:t>They provide proof of finding with actual data.</a:t>
            </a:r>
          </a:p>
          <a:p>
            <a:pPr eaLnBrk="1" hangingPunct="1"/>
            <a:endParaRPr lang="en-US" altLang="en-US"/>
          </a:p>
          <a:p>
            <a:pPr lvl="1" eaLnBrk="1" hangingPunct="1"/>
            <a:endParaRPr lang="en-US"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8D186-05FF-3A4E-5FA5-534B2686FD69}"/>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32771" name="Content Placeholder 2">
            <a:extLst>
              <a:ext uri="{FF2B5EF4-FFF2-40B4-BE49-F238E27FC236}">
                <a16:creationId xmlns:a16="http://schemas.microsoft.com/office/drawing/2014/main" id="{8EC18BC0-C328-297B-D0A0-FA43071D9E44}"/>
              </a:ext>
            </a:extLst>
          </p:cNvPr>
          <p:cNvSpPr>
            <a:spLocks noGrp="1"/>
          </p:cNvSpPr>
          <p:nvPr>
            <p:ph idx="1"/>
          </p:nvPr>
        </p:nvSpPr>
        <p:spPr>
          <a:xfrm>
            <a:off x="457200" y="1524000"/>
            <a:ext cx="8229600" cy="4770438"/>
          </a:xfrm>
        </p:spPr>
        <p:txBody>
          <a:bodyPr/>
          <a:lstStyle/>
          <a:p>
            <a:pPr eaLnBrk="1" hangingPunct="1">
              <a:defRPr/>
            </a:pPr>
            <a:r>
              <a:rPr lang="en-US" altLang="en-US" dirty="0"/>
              <a:t>What is Data?</a:t>
            </a:r>
          </a:p>
          <a:p>
            <a:pPr eaLnBrk="1" hangingPunct="1">
              <a:defRPr/>
            </a:pPr>
            <a:endParaRPr lang="en-US" altLang="en-US" sz="2800" dirty="0"/>
          </a:p>
          <a:p>
            <a:pPr eaLnBrk="1" hangingPunct="1">
              <a:defRPr/>
            </a:pPr>
            <a:r>
              <a:rPr lang="en-US" altLang="en-US" sz="2800" dirty="0"/>
              <a:t>Data is whatever you are looking at to answer your questions.  </a:t>
            </a:r>
          </a:p>
          <a:p>
            <a:pPr lvl="2" eaLnBrk="1" hangingPunct="1">
              <a:defRPr/>
            </a:pPr>
            <a:r>
              <a:rPr lang="en-US" altLang="en-US" sz="2200" dirty="0"/>
              <a:t>Copies of all use of force reports for two years</a:t>
            </a:r>
          </a:p>
          <a:p>
            <a:pPr lvl="2" eaLnBrk="1" hangingPunct="1">
              <a:defRPr/>
            </a:pPr>
            <a:r>
              <a:rPr lang="en-US" altLang="en-US" sz="2200" dirty="0"/>
              <a:t>The investigative notes module of the case management system</a:t>
            </a:r>
          </a:p>
          <a:p>
            <a:pPr lvl="2" eaLnBrk="1" hangingPunct="1">
              <a:defRPr/>
            </a:pPr>
            <a:r>
              <a:rPr lang="en-US" altLang="en-US" sz="2200" dirty="0"/>
              <a:t>All arrest reports with injured prisoners</a:t>
            </a:r>
          </a:p>
          <a:p>
            <a:pPr marL="649288" lvl="2" indent="0" eaLnBrk="1" hangingPunct="1">
              <a:buFont typeface="Wingdings 2" panose="05020102010507070707" pitchFamily="18" charset="2"/>
              <a:buNone/>
              <a:defRPr/>
            </a:pPr>
            <a:endParaRPr lang="en-US" altLang="en-US" sz="2200" dirty="0"/>
          </a:p>
          <a:p>
            <a:pPr eaLnBrk="1" hangingPunct="1">
              <a:defRPr/>
            </a:pPr>
            <a:endParaRPr lang="en-US" altLang="en-US" sz="3200" dirty="0"/>
          </a:p>
          <a:p>
            <a:pPr eaLnBrk="1" hangingPunct="1">
              <a:defRPr/>
            </a:pPr>
            <a:endParaRPr lang="en-US" altLang="en-US" dirty="0"/>
          </a:p>
          <a:p>
            <a:pPr lvl="1" eaLnBrk="1" hangingPunct="1">
              <a:defRPr/>
            </a:pPr>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B8E27-95DD-0FE2-23B3-A137A7880D65}"/>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35843" name="Content Placeholder 2">
            <a:extLst>
              <a:ext uri="{FF2B5EF4-FFF2-40B4-BE49-F238E27FC236}">
                <a16:creationId xmlns:a16="http://schemas.microsoft.com/office/drawing/2014/main" id="{B397647F-217A-A802-8355-05F492490463}"/>
              </a:ext>
            </a:extLst>
          </p:cNvPr>
          <p:cNvSpPr>
            <a:spLocks noGrp="1"/>
          </p:cNvSpPr>
          <p:nvPr>
            <p:ph idx="1"/>
          </p:nvPr>
        </p:nvSpPr>
        <p:spPr>
          <a:xfrm>
            <a:off x="457200" y="1524000"/>
            <a:ext cx="8229600" cy="4770438"/>
          </a:xfrm>
        </p:spPr>
        <p:txBody>
          <a:bodyPr/>
          <a:lstStyle/>
          <a:p>
            <a:pPr eaLnBrk="1" hangingPunct="1"/>
            <a:r>
              <a:rPr lang="en-US" altLang="en-US" dirty="0"/>
              <a:t>Where do you get Data?</a:t>
            </a:r>
          </a:p>
          <a:p>
            <a:pPr eaLnBrk="1" hangingPunct="1"/>
            <a:endParaRPr lang="en-US" altLang="en-US" sz="2800" dirty="0"/>
          </a:p>
          <a:p>
            <a:pPr eaLnBrk="1" hangingPunct="1"/>
            <a:r>
              <a:rPr lang="en-US" altLang="en-US" sz="2800" dirty="0"/>
              <a:t>Specific to your department:</a:t>
            </a:r>
          </a:p>
          <a:p>
            <a:pPr eaLnBrk="1" hangingPunct="1"/>
            <a:endParaRPr lang="en-US" altLang="en-US" sz="2800" dirty="0"/>
          </a:p>
          <a:p>
            <a:pPr eaLnBrk="1" hangingPunct="1"/>
            <a:r>
              <a:rPr lang="en-US" altLang="en-US" sz="2800" dirty="0"/>
              <a:t>CAD		Dept. Video		CID Files</a:t>
            </a:r>
          </a:p>
          <a:p>
            <a:pPr eaLnBrk="1" hangingPunct="1"/>
            <a:r>
              <a:rPr lang="en-US" altLang="en-US" sz="2800" dirty="0"/>
              <a:t>RMS		Payroll Records	Training Records</a:t>
            </a:r>
          </a:p>
          <a:p>
            <a:pPr eaLnBrk="1" hangingPunct="1"/>
            <a:r>
              <a:rPr lang="en-US" altLang="en-US" sz="2800" dirty="0"/>
              <a:t>JMS		IAD Records		Spec. Unit Files</a:t>
            </a:r>
          </a:p>
          <a:p>
            <a:pPr eaLnBrk="1" hangingPunct="1"/>
            <a:r>
              <a:rPr lang="en-US" altLang="en-US" sz="2800" dirty="0"/>
              <a:t>Admin Files	State Website	Court Websites</a:t>
            </a:r>
            <a:endParaRPr lang="en-US" altLang="en-US" sz="2200" dirty="0"/>
          </a:p>
          <a:p>
            <a:pPr marL="649288" lvl="2" indent="0" eaLnBrk="1" hangingPunct="1">
              <a:buFont typeface="Wingdings 2" panose="05020102010507070707" pitchFamily="18" charset="2"/>
              <a:buNone/>
            </a:pPr>
            <a:endParaRPr lang="en-US" altLang="en-US" sz="2200" dirty="0"/>
          </a:p>
          <a:p>
            <a:pPr eaLnBrk="1" hangingPunct="1"/>
            <a:endParaRPr lang="en-US" altLang="en-US" sz="3200" dirty="0"/>
          </a:p>
          <a:p>
            <a:pPr eaLnBrk="1" hangingPunct="1"/>
            <a:endParaRPr lang="en-US" altLang="en-US" dirty="0"/>
          </a:p>
          <a:p>
            <a:pPr lvl="1" eaLnBrk="1" hangingPunct="1"/>
            <a:endParaRPr lang="en-US"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3C6E5-F841-1D42-543A-BDC809E1E812}"/>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36867" name="Content Placeholder 2">
            <a:extLst>
              <a:ext uri="{FF2B5EF4-FFF2-40B4-BE49-F238E27FC236}">
                <a16:creationId xmlns:a16="http://schemas.microsoft.com/office/drawing/2014/main" id="{1F6E9C6E-FDC2-C31D-D315-8E8FEECCB30E}"/>
              </a:ext>
            </a:extLst>
          </p:cNvPr>
          <p:cNvSpPr>
            <a:spLocks noGrp="1"/>
          </p:cNvSpPr>
          <p:nvPr>
            <p:ph idx="1"/>
          </p:nvPr>
        </p:nvSpPr>
        <p:spPr>
          <a:xfrm>
            <a:off x="457200" y="1524000"/>
            <a:ext cx="8229600" cy="4770438"/>
          </a:xfrm>
        </p:spPr>
        <p:txBody>
          <a:bodyPr/>
          <a:lstStyle/>
          <a:p>
            <a:pPr eaLnBrk="1" hangingPunct="1"/>
            <a:r>
              <a:rPr lang="en-US" altLang="en-US" sz="3600"/>
              <a:t>How often do you Audit?</a:t>
            </a:r>
          </a:p>
          <a:p>
            <a:pPr eaLnBrk="1" hangingPunct="1"/>
            <a:endParaRPr lang="en-US" altLang="en-US" sz="2200"/>
          </a:p>
          <a:p>
            <a:pPr eaLnBrk="1" hangingPunct="1"/>
            <a:r>
              <a:rPr lang="en-US" altLang="en-US" sz="2200"/>
              <a:t>Depends on Risk and Control Systems in place.</a:t>
            </a:r>
          </a:p>
          <a:p>
            <a:pPr eaLnBrk="1" hangingPunct="1"/>
            <a:endParaRPr lang="en-US" altLang="en-US" sz="2200"/>
          </a:p>
          <a:p>
            <a:pPr eaLnBrk="1" hangingPunct="1"/>
            <a:r>
              <a:rPr lang="en-US" altLang="en-US" sz="2200"/>
              <a:t>High Risk Issue  -  First time – Full Audit</a:t>
            </a:r>
          </a:p>
          <a:p>
            <a:pPr lvl="1" eaLnBrk="1" hangingPunct="1"/>
            <a:r>
              <a:rPr lang="en-US" altLang="en-US" sz="1800"/>
              <a:t>Identifies weaknesses, corrects policy or operation.</a:t>
            </a:r>
          </a:p>
          <a:p>
            <a:pPr lvl="1" eaLnBrk="1" hangingPunct="1"/>
            <a:r>
              <a:rPr lang="en-US" altLang="en-US" sz="1800"/>
              <a:t>Develops continuous control mechanisms and monitoring systems.</a:t>
            </a:r>
          </a:p>
          <a:p>
            <a:pPr lvl="1" eaLnBrk="1" hangingPunct="1"/>
            <a:r>
              <a:rPr lang="en-US" altLang="en-US" sz="1800"/>
              <a:t>Future audits just tests control and monitoring systems.</a:t>
            </a:r>
          </a:p>
          <a:p>
            <a:pPr marL="649288" lvl="2" indent="0" eaLnBrk="1" hangingPunct="1">
              <a:buFont typeface="Wingdings 2" panose="05020102010507070707" pitchFamily="18" charset="2"/>
              <a:buNone/>
            </a:pPr>
            <a:endParaRPr lang="en-US" altLang="en-US" sz="2200"/>
          </a:p>
          <a:p>
            <a:pPr eaLnBrk="1" hangingPunct="1"/>
            <a:endParaRPr lang="en-US" altLang="en-US" sz="3200"/>
          </a:p>
          <a:p>
            <a:pPr eaLnBrk="1" hangingPunct="1"/>
            <a:endParaRPr lang="en-US" altLang="en-US"/>
          </a:p>
          <a:p>
            <a:pPr lvl="1" eaLnBrk="1" hangingPunct="1"/>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98FDF-81B3-F37D-DD6F-24AE1D62CE51}"/>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37891" name="Content Placeholder 2">
            <a:extLst>
              <a:ext uri="{FF2B5EF4-FFF2-40B4-BE49-F238E27FC236}">
                <a16:creationId xmlns:a16="http://schemas.microsoft.com/office/drawing/2014/main" id="{58ECA63B-EAD1-4962-1CF5-D17FE71BD4D6}"/>
              </a:ext>
            </a:extLst>
          </p:cNvPr>
          <p:cNvSpPr>
            <a:spLocks noGrp="1"/>
          </p:cNvSpPr>
          <p:nvPr>
            <p:ph idx="1"/>
          </p:nvPr>
        </p:nvSpPr>
        <p:spPr>
          <a:xfrm>
            <a:off x="457200" y="1524000"/>
            <a:ext cx="8229600" cy="4770438"/>
          </a:xfrm>
        </p:spPr>
        <p:txBody>
          <a:bodyPr/>
          <a:lstStyle/>
          <a:p>
            <a:pPr eaLnBrk="1" hangingPunct="1"/>
            <a:r>
              <a:rPr lang="en-US" altLang="en-US" dirty="0"/>
              <a:t>Potential Disadvantages of Audits…</a:t>
            </a:r>
          </a:p>
          <a:p>
            <a:pPr lvl="1" eaLnBrk="1" hangingPunct="1"/>
            <a:r>
              <a:rPr lang="en-US" altLang="en-US" sz="2800" dirty="0"/>
              <a:t>Audits are costly in the time required.</a:t>
            </a:r>
          </a:p>
          <a:p>
            <a:pPr lvl="1" eaLnBrk="1" hangingPunct="1"/>
            <a:endParaRPr lang="en-US" altLang="en-US" sz="1200" dirty="0"/>
          </a:p>
          <a:p>
            <a:pPr lvl="1" eaLnBrk="1" hangingPunct="1"/>
            <a:r>
              <a:rPr lang="en-US" altLang="en-US" sz="2800" dirty="0"/>
              <a:t>In smaller departments they usually require a paid staff member to do something that is not their primary job, a job that directly benefits the citizens.  </a:t>
            </a:r>
          </a:p>
          <a:p>
            <a:pPr lvl="1" eaLnBrk="1" hangingPunct="1"/>
            <a:endParaRPr lang="en-US" altLang="en-US" sz="1200" dirty="0"/>
          </a:p>
          <a:p>
            <a:pPr lvl="1" eaLnBrk="1" hangingPunct="1"/>
            <a:r>
              <a:rPr lang="en-US" altLang="en-US" sz="2800" dirty="0"/>
              <a:t>However, in the long run, the citizens usually benefit by ensuring that operations are being conducted properly.</a:t>
            </a:r>
          </a:p>
          <a:p>
            <a:pPr eaLnBrk="1" hangingPunct="1"/>
            <a:endParaRPr lang="en-US" altLang="en-US" sz="3200" dirty="0"/>
          </a:p>
          <a:p>
            <a:pPr eaLnBrk="1" hangingPunct="1"/>
            <a:endParaRPr lang="en-US" altLang="en-US" dirty="0"/>
          </a:p>
          <a:p>
            <a:pPr lvl="1" eaLnBrk="1" hangingPunct="1"/>
            <a:endParaRPr lang="en-US"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1E88C-CF67-6CB8-2686-6118908D913C}"/>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38915" name="Content Placeholder 2">
            <a:extLst>
              <a:ext uri="{FF2B5EF4-FFF2-40B4-BE49-F238E27FC236}">
                <a16:creationId xmlns:a16="http://schemas.microsoft.com/office/drawing/2014/main" id="{8E92CE75-1480-E7FD-B050-E5BCFA73830E}"/>
              </a:ext>
            </a:extLst>
          </p:cNvPr>
          <p:cNvSpPr>
            <a:spLocks noGrp="1"/>
          </p:cNvSpPr>
          <p:nvPr>
            <p:ph idx="1"/>
          </p:nvPr>
        </p:nvSpPr>
        <p:spPr>
          <a:xfrm>
            <a:off x="457200" y="1524000"/>
            <a:ext cx="8229600" cy="4770438"/>
          </a:xfrm>
        </p:spPr>
        <p:txBody>
          <a:bodyPr/>
          <a:lstStyle/>
          <a:p>
            <a:pPr eaLnBrk="1" hangingPunct="1"/>
            <a:r>
              <a:rPr lang="en-US" altLang="en-US" dirty="0"/>
              <a:t>Potential Disadvantages of Audits…</a:t>
            </a:r>
          </a:p>
          <a:p>
            <a:pPr lvl="1" eaLnBrk="1" hangingPunct="1"/>
            <a:r>
              <a:rPr lang="en-US" altLang="en-US" sz="2800" dirty="0"/>
              <a:t>Audits may cause disharmony in the agency</a:t>
            </a:r>
          </a:p>
          <a:p>
            <a:pPr marL="357188" lvl="1" indent="0" eaLnBrk="1" hangingPunct="1">
              <a:buNone/>
            </a:pPr>
            <a:endParaRPr lang="en-US" altLang="en-US" dirty="0"/>
          </a:p>
          <a:p>
            <a:pPr lvl="1" eaLnBrk="1" hangingPunct="1"/>
            <a:r>
              <a:rPr lang="en-US" altLang="en-US" sz="2800" dirty="0"/>
              <a:t>Restrict results to improvements rather than discipline (unless criminal).</a:t>
            </a:r>
          </a:p>
          <a:p>
            <a:pPr lvl="1" eaLnBrk="1" hangingPunct="1"/>
            <a:endParaRPr lang="en-US" altLang="en-US" sz="2800" dirty="0"/>
          </a:p>
          <a:p>
            <a:pPr lvl="1" eaLnBrk="1" hangingPunct="1"/>
            <a:r>
              <a:rPr lang="en-US" altLang="en-US" sz="2800" dirty="0"/>
              <a:t>Multiple omissions or continued failure may need to result in corrective action.</a:t>
            </a:r>
          </a:p>
          <a:p>
            <a:pPr eaLnBrk="1" hangingPunct="1"/>
            <a:endParaRPr lang="en-US" altLang="en-US" sz="3200" dirty="0"/>
          </a:p>
          <a:p>
            <a:pPr eaLnBrk="1" hangingPunct="1"/>
            <a:endParaRPr lang="en-US" altLang="en-US" dirty="0"/>
          </a:p>
          <a:p>
            <a:pPr lvl="1" eaLnBrk="1" hangingPunct="1"/>
            <a:endParaRPr lang="en-US"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8270-8FDC-55E8-A685-B4CAC0660E38}"/>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39939" name="Content Placeholder 2">
            <a:extLst>
              <a:ext uri="{FF2B5EF4-FFF2-40B4-BE49-F238E27FC236}">
                <a16:creationId xmlns:a16="http://schemas.microsoft.com/office/drawing/2014/main" id="{A8E6A749-8D5D-2EEB-ACD2-5D1B9B59655A}"/>
              </a:ext>
            </a:extLst>
          </p:cNvPr>
          <p:cNvSpPr>
            <a:spLocks noGrp="1"/>
          </p:cNvSpPr>
          <p:nvPr>
            <p:ph idx="1"/>
          </p:nvPr>
        </p:nvSpPr>
        <p:spPr>
          <a:xfrm>
            <a:off x="457200" y="1524000"/>
            <a:ext cx="8229600" cy="4770438"/>
          </a:xfrm>
        </p:spPr>
        <p:txBody>
          <a:bodyPr/>
          <a:lstStyle/>
          <a:p>
            <a:pPr eaLnBrk="1" hangingPunct="1"/>
            <a:r>
              <a:rPr lang="en-US" altLang="en-US"/>
              <a:t>How to Prevent Disharmony due to Audits</a:t>
            </a:r>
          </a:p>
          <a:p>
            <a:pPr eaLnBrk="1" hangingPunct="1"/>
            <a:endParaRPr lang="en-US" altLang="en-US" sz="2800"/>
          </a:p>
          <a:p>
            <a:pPr eaLnBrk="1" hangingPunct="1"/>
            <a:r>
              <a:rPr lang="en-US" altLang="en-US" sz="2800"/>
              <a:t>Chief should clearly explain purpose of audit is not to find fault but to improve operations.</a:t>
            </a:r>
          </a:p>
          <a:p>
            <a:pPr eaLnBrk="1" hangingPunct="1"/>
            <a:endParaRPr lang="en-US" altLang="en-US" sz="2800"/>
          </a:p>
          <a:p>
            <a:pPr eaLnBrk="1" hangingPunct="1"/>
            <a:r>
              <a:rPr lang="en-US" altLang="en-US" sz="2800"/>
              <a:t>No disciplinary action will be taken (unless criminal).</a:t>
            </a:r>
          </a:p>
          <a:p>
            <a:pPr eaLnBrk="1" hangingPunct="1"/>
            <a:endParaRPr lang="en-US" altLang="en-US" sz="2800"/>
          </a:p>
          <a:p>
            <a:pPr eaLnBrk="1" hangingPunct="1"/>
            <a:r>
              <a:rPr lang="en-US" altLang="en-US" sz="2800"/>
              <a:t>Unit Supervisor/Commander will have first review and comment of audit report.</a:t>
            </a:r>
          </a:p>
          <a:p>
            <a:pPr eaLnBrk="1" hangingPunct="1"/>
            <a:endParaRPr lang="en-US" altLang="en-US" sz="3200"/>
          </a:p>
          <a:p>
            <a:pPr eaLnBrk="1" hangingPunct="1"/>
            <a:endParaRPr lang="en-US" altLang="en-US"/>
          </a:p>
          <a:p>
            <a:pPr lvl="1" eaLnBrk="1" hangingPunct="1"/>
            <a:endParaRPr lang="en-US"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42ED9-5E9A-845D-8B10-3CBBBCDA6ADA}"/>
              </a:ext>
            </a:extLst>
          </p:cNvPr>
          <p:cNvSpPr>
            <a:spLocks noGrp="1"/>
          </p:cNvSpPr>
          <p:nvPr>
            <p:ph type="title"/>
          </p:nvPr>
        </p:nvSpPr>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40963" name="Content Placeholder 2">
            <a:extLst>
              <a:ext uri="{FF2B5EF4-FFF2-40B4-BE49-F238E27FC236}">
                <a16:creationId xmlns:a16="http://schemas.microsoft.com/office/drawing/2014/main" id="{C1B8F01D-A3F7-DAE9-D812-37A48C007358}"/>
              </a:ext>
            </a:extLst>
          </p:cNvPr>
          <p:cNvSpPr>
            <a:spLocks noGrp="1"/>
          </p:cNvSpPr>
          <p:nvPr>
            <p:ph idx="1"/>
          </p:nvPr>
        </p:nvSpPr>
        <p:spPr/>
        <p:txBody>
          <a:bodyPr/>
          <a:lstStyle/>
          <a:p>
            <a:pPr eaLnBrk="1" hangingPunct="1"/>
            <a:endParaRPr lang="en-US" altLang="en-US"/>
          </a:p>
          <a:p>
            <a:pPr eaLnBrk="1" hangingPunct="1"/>
            <a:endParaRPr lang="en-US" altLang="en-US"/>
          </a:p>
          <a:p>
            <a:pPr eaLnBrk="1" hangingPunct="1"/>
            <a:r>
              <a:rPr lang="en-US" altLang="en-US" sz="8000"/>
              <a:t>What to Audit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A4EAC-8E82-589F-B1BC-7CDA620D008E}"/>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41987" name="Content Placeholder 2">
            <a:extLst>
              <a:ext uri="{FF2B5EF4-FFF2-40B4-BE49-F238E27FC236}">
                <a16:creationId xmlns:a16="http://schemas.microsoft.com/office/drawing/2014/main" id="{ADE38E41-BA85-5F40-59EB-9493CE1EFD25}"/>
              </a:ext>
            </a:extLst>
          </p:cNvPr>
          <p:cNvSpPr>
            <a:spLocks noGrp="1"/>
          </p:cNvSpPr>
          <p:nvPr>
            <p:ph idx="1"/>
          </p:nvPr>
        </p:nvSpPr>
        <p:spPr>
          <a:xfrm>
            <a:off x="457200" y="1524000"/>
            <a:ext cx="8229600" cy="4770438"/>
          </a:xfrm>
        </p:spPr>
        <p:txBody>
          <a:bodyPr/>
          <a:lstStyle/>
          <a:p>
            <a:pPr eaLnBrk="1" hangingPunct="1"/>
            <a:r>
              <a:rPr lang="en-US" altLang="en-US" b="1" dirty="0"/>
              <a:t>What do we need to Audit?</a:t>
            </a:r>
            <a:endParaRPr lang="en-US" altLang="en-US" dirty="0"/>
          </a:p>
          <a:p>
            <a:pPr eaLnBrk="1" hangingPunct="1"/>
            <a:endParaRPr lang="en-US" altLang="en-US" sz="1400" dirty="0"/>
          </a:p>
          <a:p>
            <a:pPr eaLnBrk="1" hangingPunct="1"/>
            <a:r>
              <a:rPr lang="en-US" altLang="en-US" dirty="0"/>
              <a:t>Actions or omissions in your department that place officers and citizens at risk of injury or death </a:t>
            </a:r>
          </a:p>
          <a:p>
            <a:pPr eaLnBrk="1" hangingPunct="1"/>
            <a:r>
              <a:rPr lang="en-US" altLang="en-US" dirty="0"/>
              <a:t>Things that are required of the department to properly manage, such as cash accounts and information security, and equipment</a:t>
            </a:r>
          </a:p>
          <a:p>
            <a:pPr eaLnBrk="1" hangingPunct="1"/>
            <a:r>
              <a:rPr lang="en-US" altLang="en-US" dirty="0"/>
              <a:t>Other items identified in a Risk Assessment</a:t>
            </a:r>
          </a:p>
          <a:p>
            <a:pPr eaLnBrk="1" hangingPunct="1"/>
            <a:endParaRPr lang="en-US" altLang="en-US" dirty="0"/>
          </a:p>
          <a:p>
            <a:pPr lvl="1" eaLnBrk="1" hangingPunct="1"/>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7877C-A42D-BEE8-E7E4-D86568213D4C}"/>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43011" name="Content Placeholder 2">
            <a:extLst>
              <a:ext uri="{FF2B5EF4-FFF2-40B4-BE49-F238E27FC236}">
                <a16:creationId xmlns:a16="http://schemas.microsoft.com/office/drawing/2014/main" id="{3DB7498E-6D2D-1352-58EC-9FF284F0F27B}"/>
              </a:ext>
            </a:extLst>
          </p:cNvPr>
          <p:cNvSpPr>
            <a:spLocks noGrp="1"/>
          </p:cNvSpPr>
          <p:nvPr>
            <p:ph idx="1"/>
          </p:nvPr>
        </p:nvSpPr>
        <p:spPr>
          <a:xfrm>
            <a:off x="457200" y="1524000"/>
            <a:ext cx="8229600" cy="4770438"/>
          </a:xfrm>
        </p:spPr>
        <p:txBody>
          <a:bodyPr/>
          <a:lstStyle/>
          <a:p>
            <a:pPr eaLnBrk="1" hangingPunct="1"/>
            <a:r>
              <a:rPr lang="en-US" altLang="en-US" b="1"/>
              <a:t>What is a Risk Assessment?</a:t>
            </a:r>
            <a:endParaRPr lang="en-US" altLang="en-US"/>
          </a:p>
          <a:p>
            <a:pPr eaLnBrk="1" hangingPunct="1"/>
            <a:endParaRPr lang="en-US" altLang="en-US" sz="1400"/>
          </a:p>
          <a:p>
            <a:pPr eaLnBrk="1" hangingPunct="1"/>
            <a:r>
              <a:rPr lang="en-US" altLang="en-US"/>
              <a:t>Detailed analysis of department operations that will identify significant or major risks…</a:t>
            </a:r>
          </a:p>
          <a:p>
            <a:pPr lvl="1"/>
            <a:r>
              <a:rPr lang="en-US" altLang="en-US"/>
              <a:t>The two primary questions to consider when evaluating the risk are:</a:t>
            </a:r>
          </a:p>
          <a:p>
            <a:pPr lvl="2"/>
            <a:r>
              <a:rPr lang="en-US" altLang="en-US"/>
              <a:t>What is the probability that things can go wrong?  (the </a:t>
            </a:r>
            <a:r>
              <a:rPr lang="en-US" altLang="en-US" b="1"/>
              <a:t>likelihood</a:t>
            </a:r>
            <a:r>
              <a:rPr lang="en-US" altLang="en-US"/>
              <a:t> of any one event)</a:t>
            </a:r>
          </a:p>
          <a:p>
            <a:pPr lvl="2"/>
            <a:r>
              <a:rPr lang="en-US" altLang="en-US"/>
              <a:t>What is the cost if what can go wrong does go wrong?  (the </a:t>
            </a:r>
            <a:r>
              <a:rPr lang="en-US" altLang="en-US" b="1"/>
              <a:t>exposure</a:t>
            </a:r>
            <a:r>
              <a:rPr lang="en-US" altLang="en-US"/>
              <a:t> of one event)</a:t>
            </a:r>
          </a:p>
          <a:p>
            <a:pPr eaLnBrk="1" hangingPunct="1"/>
            <a:endParaRPr lang="en-US" altLang="en-US"/>
          </a:p>
          <a:p>
            <a:pPr eaLnBrk="1" hangingPunct="1"/>
            <a:endParaRPr lang="en-US" altLang="en-US"/>
          </a:p>
          <a:p>
            <a:pPr lvl="1" eaLnBrk="1" hangingPunct="1"/>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D0A21-C0DD-BB02-E2E2-B180168A292D}"/>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50179" name="Content Placeholder 2">
            <a:extLst>
              <a:ext uri="{FF2B5EF4-FFF2-40B4-BE49-F238E27FC236}">
                <a16:creationId xmlns:a16="http://schemas.microsoft.com/office/drawing/2014/main" id="{9B165AAD-17D5-8D8A-C7DB-405C41B25ADD}"/>
              </a:ext>
            </a:extLst>
          </p:cNvPr>
          <p:cNvSpPr>
            <a:spLocks noGrp="1"/>
          </p:cNvSpPr>
          <p:nvPr>
            <p:ph idx="1"/>
          </p:nvPr>
        </p:nvSpPr>
        <p:spPr>
          <a:xfrm>
            <a:off x="457200" y="1524000"/>
            <a:ext cx="8229600" cy="4770438"/>
          </a:xfrm>
        </p:spPr>
        <p:txBody>
          <a:bodyPr/>
          <a:lstStyle/>
          <a:p>
            <a:pPr eaLnBrk="1" hangingPunct="1">
              <a:defRPr/>
            </a:pPr>
            <a:r>
              <a:rPr lang="en-US" altLang="en-US" b="1" dirty="0"/>
              <a:t>Steps in Risk Assessment</a:t>
            </a:r>
          </a:p>
          <a:p>
            <a:pPr eaLnBrk="1" hangingPunct="1">
              <a:defRPr/>
            </a:pPr>
            <a:endParaRPr lang="en-US" altLang="en-US" sz="1400" b="1" dirty="0"/>
          </a:p>
          <a:p>
            <a:pPr eaLnBrk="1" hangingPunct="1">
              <a:defRPr/>
            </a:pPr>
            <a:r>
              <a:rPr lang="en-US" altLang="en-US" sz="2800" b="1" dirty="0"/>
              <a:t>Step 1:  Identify critical assets, operations, and stakeholders.</a:t>
            </a:r>
          </a:p>
          <a:p>
            <a:pPr eaLnBrk="1" hangingPunct="1">
              <a:defRPr/>
            </a:pPr>
            <a:r>
              <a:rPr lang="en-US" altLang="en-US" sz="2800" b="1" dirty="0"/>
              <a:t>Step 2: Brainstorm potential threats to these assets, operations, or people.</a:t>
            </a:r>
          </a:p>
          <a:p>
            <a:pPr eaLnBrk="1" hangingPunct="1">
              <a:defRPr/>
            </a:pPr>
            <a:r>
              <a:rPr lang="en-US" altLang="en-US" sz="2800" b="1" dirty="0"/>
              <a:t>Step 3: Determine “Likelihood” of threat.  (1-5)</a:t>
            </a:r>
          </a:p>
          <a:p>
            <a:pPr eaLnBrk="1" hangingPunct="1">
              <a:defRPr/>
            </a:pPr>
            <a:r>
              <a:rPr lang="en-US" altLang="en-US" sz="2800" b="1" dirty="0"/>
              <a:t>Step 4: Determine potential consequences if that were to happen.  (1-5)</a:t>
            </a:r>
            <a:endParaRPr lang="en-US" altLang="en-US" sz="2800" dirty="0"/>
          </a:p>
          <a:p>
            <a:pPr marL="0" indent="0" eaLnBrk="1" hangingPunct="1">
              <a:buFont typeface="Wingdings 2" panose="05020102010507070707" pitchFamily="18" charset="2"/>
              <a:buNone/>
              <a:defRPr/>
            </a:pPr>
            <a:endParaRPr lang="en-US" altLang="en-US" dirty="0"/>
          </a:p>
          <a:p>
            <a:pPr eaLnBrk="1" hangingPunct="1">
              <a:defRPr/>
            </a:pPr>
            <a:endParaRPr lang="en-US" altLang="en-US" dirty="0"/>
          </a:p>
          <a:p>
            <a:pPr lvl="1" eaLnBrk="1" hangingPunct="1">
              <a:defRPr/>
            </a:pPr>
            <a:endParaRPr lang="en-US"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9F5B0-A924-FFCE-DACA-968132099ADB}"/>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45059" name="Content Placeholder 2">
            <a:extLst>
              <a:ext uri="{FF2B5EF4-FFF2-40B4-BE49-F238E27FC236}">
                <a16:creationId xmlns:a16="http://schemas.microsoft.com/office/drawing/2014/main" id="{8F4AD0F7-0520-0B46-61BA-B6273CD158E1}"/>
              </a:ext>
            </a:extLst>
          </p:cNvPr>
          <p:cNvSpPr>
            <a:spLocks noGrp="1"/>
          </p:cNvSpPr>
          <p:nvPr>
            <p:ph idx="1"/>
          </p:nvPr>
        </p:nvSpPr>
        <p:spPr>
          <a:xfrm>
            <a:off x="457200" y="1524000"/>
            <a:ext cx="8229600" cy="4770438"/>
          </a:xfrm>
        </p:spPr>
        <p:txBody>
          <a:bodyPr/>
          <a:lstStyle/>
          <a:p>
            <a:pPr eaLnBrk="1" hangingPunct="1"/>
            <a:r>
              <a:rPr lang="en-US" altLang="en-US" b="1"/>
              <a:t>Steps in Risk Assessment</a:t>
            </a:r>
          </a:p>
          <a:p>
            <a:pPr eaLnBrk="1" hangingPunct="1"/>
            <a:endParaRPr lang="en-US" altLang="en-US" sz="1400" b="1"/>
          </a:p>
          <a:p>
            <a:pPr eaLnBrk="1" hangingPunct="1"/>
            <a:r>
              <a:rPr lang="en-US" altLang="en-US" sz="2800" b="1"/>
              <a:t>Step 5:  Compute Relative Risk (Step 3 multiplied by step 4)</a:t>
            </a:r>
          </a:p>
          <a:p>
            <a:pPr eaLnBrk="1" hangingPunct="1"/>
            <a:endParaRPr lang="en-US" altLang="en-US" sz="2800" b="1"/>
          </a:p>
          <a:p>
            <a:pPr eaLnBrk="1" hangingPunct="1"/>
            <a:r>
              <a:rPr lang="en-US" altLang="en-US" sz="2800" b="1"/>
              <a:t>Step 6: Determine if audit needed or conduct Threat Mitigation activities.</a:t>
            </a:r>
            <a:endParaRPr lang="en-US" altLang="en-US" sz="2800"/>
          </a:p>
          <a:p>
            <a:pPr eaLnBrk="1" hangingPunct="1"/>
            <a:endParaRPr lang="en-US" altLang="en-US"/>
          </a:p>
          <a:p>
            <a:pPr eaLnBrk="1" hangingPunct="1"/>
            <a:endParaRPr lang="en-US" altLang="en-US"/>
          </a:p>
          <a:p>
            <a:pPr lvl="1" eaLnBrk="1" hangingPunct="1"/>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a:extLst>
              <a:ext uri="{FF2B5EF4-FFF2-40B4-BE49-F238E27FC236}">
                <a16:creationId xmlns:a16="http://schemas.microsoft.com/office/drawing/2014/main" id="{BB676357-40C7-C7C1-424A-DA3874247819}"/>
              </a:ext>
            </a:extLst>
          </p:cNvPr>
          <p:cNvSpPr>
            <a:spLocks noGrp="1"/>
          </p:cNvSpPr>
          <p:nvPr>
            <p:ph idx="1"/>
          </p:nvPr>
        </p:nvSpPr>
        <p:spPr>
          <a:xfrm>
            <a:off x="457200" y="1524000"/>
            <a:ext cx="8229600" cy="4770438"/>
          </a:xfrm>
        </p:spPr>
        <p:txBody>
          <a:bodyPr/>
          <a:lstStyle/>
          <a:p>
            <a:pPr eaLnBrk="1" hangingPunct="1"/>
            <a:endParaRPr lang="en-US" altLang="en-US"/>
          </a:p>
          <a:p>
            <a:pPr lvl="1" eaLnBrk="1" hangingPunct="1"/>
            <a:endParaRPr lang="en-US" altLang="en-US"/>
          </a:p>
        </p:txBody>
      </p:sp>
      <p:pic>
        <p:nvPicPr>
          <p:cNvPr id="46083" name="Picture 3">
            <a:extLst>
              <a:ext uri="{FF2B5EF4-FFF2-40B4-BE49-F238E27FC236}">
                <a16:creationId xmlns:a16="http://schemas.microsoft.com/office/drawing/2014/main" id="{D5512DB2-9017-04F6-4121-38C2D78E78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04800"/>
            <a:ext cx="66294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a:extLst>
              <a:ext uri="{FF2B5EF4-FFF2-40B4-BE49-F238E27FC236}">
                <a16:creationId xmlns:a16="http://schemas.microsoft.com/office/drawing/2014/main" id="{F3A2199B-37B4-CBE6-D1FB-B0F7136BE7FC}"/>
              </a:ext>
            </a:extLst>
          </p:cNvPr>
          <p:cNvSpPr>
            <a:spLocks noGrp="1"/>
          </p:cNvSpPr>
          <p:nvPr>
            <p:ph type="title"/>
          </p:nvPr>
        </p:nvSpPr>
        <p:spPr/>
        <p:txBody>
          <a:bodyPr/>
          <a:lstStyle/>
          <a:p>
            <a:pPr>
              <a:defRPr/>
            </a:pPr>
            <a:r>
              <a:rPr lang="en-US" dirty="0"/>
              <a: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a:extLst>
              <a:ext uri="{FF2B5EF4-FFF2-40B4-BE49-F238E27FC236}">
                <a16:creationId xmlns:a16="http://schemas.microsoft.com/office/drawing/2014/main" id="{3685B678-BB2F-1D3E-3BF6-CA72AC46F51D}"/>
              </a:ext>
            </a:extLst>
          </p:cNvPr>
          <p:cNvSpPr>
            <a:spLocks noGrp="1"/>
          </p:cNvSpPr>
          <p:nvPr>
            <p:ph idx="1"/>
          </p:nvPr>
        </p:nvSpPr>
        <p:spPr>
          <a:xfrm>
            <a:off x="457200" y="1524000"/>
            <a:ext cx="8229600" cy="4770438"/>
          </a:xfrm>
        </p:spPr>
        <p:txBody>
          <a:bodyPr/>
          <a:lstStyle/>
          <a:p>
            <a:pPr eaLnBrk="1" hangingPunct="1"/>
            <a:endParaRPr lang="en-US" altLang="en-US"/>
          </a:p>
          <a:p>
            <a:pPr lvl="1" eaLnBrk="1" hangingPunct="1"/>
            <a:endParaRPr lang="en-US" altLang="en-US"/>
          </a:p>
        </p:txBody>
      </p:sp>
      <p:sp>
        <p:nvSpPr>
          <p:cNvPr id="6" name="Title 5">
            <a:extLst>
              <a:ext uri="{FF2B5EF4-FFF2-40B4-BE49-F238E27FC236}">
                <a16:creationId xmlns:a16="http://schemas.microsoft.com/office/drawing/2014/main" id="{79575D08-7C1D-E3A4-B29A-BCD572CB3A74}"/>
              </a:ext>
            </a:extLst>
          </p:cNvPr>
          <p:cNvSpPr>
            <a:spLocks noGrp="1"/>
          </p:cNvSpPr>
          <p:nvPr>
            <p:ph type="title"/>
          </p:nvPr>
        </p:nvSpPr>
        <p:spPr/>
        <p:txBody>
          <a:bodyPr/>
          <a:lstStyle/>
          <a:p>
            <a:pPr>
              <a:defRPr/>
            </a:pPr>
            <a:r>
              <a:rPr lang="en-US" dirty="0"/>
              <a:t> </a:t>
            </a:r>
          </a:p>
        </p:txBody>
      </p:sp>
      <p:pic>
        <p:nvPicPr>
          <p:cNvPr id="47108" name="Picture 2">
            <a:extLst>
              <a:ext uri="{FF2B5EF4-FFF2-40B4-BE49-F238E27FC236}">
                <a16:creationId xmlns:a16="http://schemas.microsoft.com/office/drawing/2014/main" id="{80E42E5F-747F-C7FF-3659-5DF50B882C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768350"/>
            <a:ext cx="5867400" cy="446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CBD36-B248-4AED-DA2F-CCF9414B53B8}"/>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48131" name="Content Placeholder 2">
            <a:extLst>
              <a:ext uri="{FF2B5EF4-FFF2-40B4-BE49-F238E27FC236}">
                <a16:creationId xmlns:a16="http://schemas.microsoft.com/office/drawing/2014/main" id="{B5E6936B-D15B-4AAF-40EA-51DFA366A0AE}"/>
              </a:ext>
            </a:extLst>
          </p:cNvPr>
          <p:cNvSpPr>
            <a:spLocks noGrp="1"/>
          </p:cNvSpPr>
          <p:nvPr>
            <p:ph idx="1"/>
          </p:nvPr>
        </p:nvSpPr>
        <p:spPr>
          <a:xfrm>
            <a:off x="457200" y="1524000"/>
            <a:ext cx="8229600" cy="4770438"/>
          </a:xfrm>
        </p:spPr>
        <p:txBody>
          <a:bodyPr/>
          <a:lstStyle/>
          <a:p>
            <a:pPr eaLnBrk="1" hangingPunct="1"/>
            <a:r>
              <a:rPr lang="en-US" altLang="en-US" b="1"/>
              <a:t>Threat Mitigation Steps:</a:t>
            </a:r>
          </a:p>
          <a:p>
            <a:pPr eaLnBrk="1" hangingPunct="1"/>
            <a:endParaRPr lang="en-US" altLang="en-US" sz="1400" b="1"/>
          </a:p>
          <a:p>
            <a:pPr eaLnBrk="1" hangingPunct="1"/>
            <a:r>
              <a:rPr lang="en-US" altLang="en-US" sz="2800" b="1"/>
              <a:t>1. Eliminate the Operation.</a:t>
            </a:r>
          </a:p>
          <a:p>
            <a:pPr eaLnBrk="1" hangingPunct="1"/>
            <a:r>
              <a:rPr lang="en-US" altLang="en-US" sz="2800" b="1"/>
              <a:t>2. Substitute a less dangerous activity/operation.</a:t>
            </a:r>
          </a:p>
          <a:p>
            <a:pPr eaLnBrk="1" hangingPunct="1"/>
            <a:r>
              <a:rPr lang="en-US" altLang="en-US" sz="2800" b="1"/>
              <a:t>3. Apply engineering solution.</a:t>
            </a:r>
          </a:p>
          <a:p>
            <a:pPr eaLnBrk="1" hangingPunct="1"/>
            <a:r>
              <a:rPr lang="en-US" altLang="en-US" sz="2800" b="1"/>
              <a:t>4. Apply and Administrative Solution</a:t>
            </a:r>
          </a:p>
          <a:p>
            <a:pPr eaLnBrk="1" hangingPunct="1"/>
            <a:r>
              <a:rPr lang="en-US" altLang="en-US" sz="2800" b="1"/>
              <a:t>5. Provide personnel with PPE, training, or 	equipment.</a:t>
            </a:r>
          </a:p>
          <a:p>
            <a:pPr eaLnBrk="1" hangingPunct="1"/>
            <a:endParaRPr lang="en-US" altLang="en-US" sz="2800"/>
          </a:p>
          <a:p>
            <a:pPr eaLnBrk="1" hangingPunct="1"/>
            <a:endParaRPr lang="en-US" altLang="en-US"/>
          </a:p>
          <a:p>
            <a:pPr eaLnBrk="1" hangingPunct="1"/>
            <a:endParaRPr lang="en-US" altLang="en-US"/>
          </a:p>
          <a:p>
            <a:pPr lvl="1" eaLnBrk="1" hangingPunct="1"/>
            <a:endParaRPr lang="en-US"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2">
            <a:extLst>
              <a:ext uri="{FF2B5EF4-FFF2-40B4-BE49-F238E27FC236}">
                <a16:creationId xmlns:a16="http://schemas.microsoft.com/office/drawing/2014/main" id="{A0D98F62-EBA5-E049-32D4-74620D3163A4}"/>
              </a:ext>
            </a:extLst>
          </p:cNvPr>
          <p:cNvSpPr>
            <a:spLocks noGrp="1"/>
          </p:cNvSpPr>
          <p:nvPr>
            <p:ph idx="1"/>
          </p:nvPr>
        </p:nvSpPr>
        <p:spPr>
          <a:xfrm>
            <a:off x="457200" y="1524000"/>
            <a:ext cx="8229600" cy="4770438"/>
          </a:xfrm>
        </p:spPr>
        <p:txBody>
          <a:bodyPr/>
          <a:lstStyle/>
          <a:p>
            <a:pPr eaLnBrk="1" hangingPunct="1"/>
            <a:endParaRPr lang="en-US" altLang="en-US"/>
          </a:p>
          <a:p>
            <a:pPr lvl="1" eaLnBrk="1" hangingPunct="1"/>
            <a:endParaRPr lang="en-US" altLang="en-US"/>
          </a:p>
        </p:txBody>
      </p:sp>
      <p:sp>
        <p:nvSpPr>
          <p:cNvPr id="6" name="Title 5">
            <a:extLst>
              <a:ext uri="{FF2B5EF4-FFF2-40B4-BE49-F238E27FC236}">
                <a16:creationId xmlns:a16="http://schemas.microsoft.com/office/drawing/2014/main" id="{FD9EFEE8-EBD3-1DD6-6FF8-A10AD2AF17BA}"/>
              </a:ext>
            </a:extLst>
          </p:cNvPr>
          <p:cNvSpPr>
            <a:spLocks noGrp="1"/>
          </p:cNvSpPr>
          <p:nvPr>
            <p:ph type="title"/>
          </p:nvPr>
        </p:nvSpPr>
        <p:spPr/>
        <p:txBody>
          <a:bodyPr/>
          <a:lstStyle/>
          <a:p>
            <a:pPr>
              <a:defRPr/>
            </a:pPr>
            <a:r>
              <a:rPr lang="en-US" dirty="0"/>
              <a:t> </a:t>
            </a:r>
          </a:p>
        </p:txBody>
      </p:sp>
      <p:pic>
        <p:nvPicPr>
          <p:cNvPr id="49156" name="Picture 2">
            <a:extLst>
              <a:ext uri="{FF2B5EF4-FFF2-40B4-BE49-F238E27FC236}">
                <a16:creationId xmlns:a16="http://schemas.microsoft.com/office/drawing/2014/main" id="{E02BC1F3-FDD3-64D1-ED18-094B31B065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025" y="1033463"/>
            <a:ext cx="645795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F6AEB-5EF0-6056-C51C-947B75BE2405}"/>
              </a:ext>
            </a:extLst>
          </p:cNvPr>
          <p:cNvSpPr>
            <a:spLocks noGrp="1"/>
          </p:cNvSpPr>
          <p:nvPr>
            <p:ph type="title"/>
          </p:nvPr>
        </p:nvSpPr>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50179" name="Content Placeholder 2">
            <a:extLst>
              <a:ext uri="{FF2B5EF4-FFF2-40B4-BE49-F238E27FC236}">
                <a16:creationId xmlns:a16="http://schemas.microsoft.com/office/drawing/2014/main" id="{1308979B-D21B-3CDB-811D-1B0A1D4AD887}"/>
              </a:ext>
            </a:extLst>
          </p:cNvPr>
          <p:cNvSpPr>
            <a:spLocks noGrp="1"/>
          </p:cNvSpPr>
          <p:nvPr>
            <p:ph idx="1"/>
          </p:nvPr>
        </p:nvSpPr>
        <p:spPr>
          <a:xfrm>
            <a:off x="449263" y="2133600"/>
            <a:ext cx="8229600" cy="4114800"/>
          </a:xfrm>
        </p:spPr>
        <p:txBody>
          <a:bodyPr/>
          <a:lstStyle/>
          <a:p>
            <a:pPr eaLnBrk="1" hangingPunct="1"/>
            <a:endParaRPr lang="en-US" altLang="en-US"/>
          </a:p>
          <a:p>
            <a:pPr eaLnBrk="1" hangingPunct="1"/>
            <a:endParaRPr lang="en-US" altLang="en-US"/>
          </a:p>
          <a:p>
            <a:pPr eaLnBrk="1" hangingPunct="1"/>
            <a:r>
              <a:rPr lang="en-US" altLang="en-US" sz="8000"/>
              <a:t>How to Audit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8294-0F25-85A2-B0C8-97707D7184A9}"/>
              </a:ext>
            </a:extLst>
          </p:cNvPr>
          <p:cNvSpPr>
            <a:spLocks noGrp="1"/>
          </p:cNvSpPr>
          <p:nvPr>
            <p:ph type="title"/>
          </p:nvPr>
        </p:nvSpPr>
        <p:spPr/>
        <p:txBody>
          <a:bodyPr/>
          <a:lstStyle/>
          <a:p>
            <a:pPr>
              <a:defRPr/>
            </a:pPr>
            <a:r>
              <a:rPr lang="en-US" dirty="0"/>
              <a:t>Format of Audit</a:t>
            </a:r>
          </a:p>
        </p:txBody>
      </p:sp>
      <p:sp>
        <p:nvSpPr>
          <p:cNvPr id="51203" name="Content Placeholder 2">
            <a:extLst>
              <a:ext uri="{FF2B5EF4-FFF2-40B4-BE49-F238E27FC236}">
                <a16:creationId xmlns:a16="http://schemas.microsoft.com/office/drawing/2014/main" id="{77D05403-0CB8-6230-E25C-0B690AC8433A}"/>
              </a:ext>
            </a:extLst>
          </p:cNvPr>
          <p:cNvSpPr>
            <a:spLocks noGrp="1"/>
          </p:cNvSpPr>
          <p:nvPr>
            <p:ph idx="1"/>
          </p:nvPr>
        </p:nvSpPr>
        <p:spPr/>
        <p:txBody>
          <a:bodyPr/>
          <a:lstStyle/>
          <a:p>
            <a:r>
              <a:rPr lang="en-US" altLang="en-US"/>
              <a:t>Purpose:</a:t>
            </a:r>
          </a:p>
          <a:p>
            <a:r>
              <a:rPr lang="en-US" altLang="en-US"/>
              <a:t>Background:</a:t>
            </a:r>
          </a:p>
          <a:p>
            <a:r>
              <a:rPr lang="en-US" altLang="en-US"/>
              <a:t>Methodology:</a:t>
            </a:r>
          </a:p>
          <a:p>
            <a:r>
              <a:rPr lang="en-US" altLang="en-US"/>
              <a:t>Findings:</a:t>
            </a:r>
          </a:p>
          <a:p>
            <a:r>
              <a:rPr lang="en-US" altLang="en-US"/>
              <a:t>Recommendations:</a:t>
            </a:r>
          </a:p>
          <a:p>
            <a:r>
              <a:rPr lang="en-US" altLang="en-US"/>
              <a:t>Actions Taken: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E9E01-4159-73C0-6704-4548C8A95572}"/>
              </a:ext>
            </a:extLst>
          </p:cNvPr>
          <p:cNvSpPr>
            <a:spLocks noGrp="1"/>
          </p:cNvSpPr>
          <p:nvPr>
            <p:ph type="title"/>
          </p:nvPr>
        </p:nvSpPr>
        <p:spPr/>
        <p:txBody>
          <a:bodyPr/>
          <a:lstStyle/>
          <a:p>
            <a:pPr>
              <a:defRPr/>
            </a:pPr>
            <a:endParaRPr lang="en-US"/>
          </a:p>
        </p:txBody>
      </p:sp>
      <p:sp>
        <p:nvSpPr>
          <p:cNvPr id="52227" name="Content Placeholder 2">
            <a:extLst>
              <a:ext uri="{FF2B5EF4-FFF2-40B4-BE49-F238E27FC236}">
                <a16:creationId xmlns:a16="http://schemas.microsoft.com/office/drawing/2014/main" id="{BCC06DDB-E89C-676F-F6AF-BDAEB2A0F2C9}"/>
              </a:ext>
            </a:extLst>
          </p:cNvPr>
          <p:cNvSpPr>
            <a:spLocks noGrp="1"/>
          </p:cNvSpPr>
          <p:nvPr>
            <p:ph idx="1"/>
          </p:nvPr>
        </p:nvSpPr>
        <p:spPr/>
        <p:txBody>
          <a:bodyPr/>
          <a:lstStyle/>
          <a:p>
            <a:r>
              <a:rPr lang="en-US" altLang="en-US" b="1" dirty="0"/>
              <a:t>Purpose:</a:t>
            </a:r>
          </a:p>
          <a:p>
            <a:r>
              <a:rPr lang="en-US" altLang="en-US" dirty="0"/>
              <a:t>States the reason you are conducting an audit, who ordered it, and what you are attempting to determine. </a:t>
            </a:r>
          </a:p>
          <a:p>
            <a:r>
              <a:rPr lang="en-US" altLang="en-US" b="1" dirty="0"/>
              <a:t>Background: </a:t>
            </a:r>
          </a:p>
          <a:p>
            <a:r>
              <a:rPr lang="en-US" altLang="en-US" dirty="0"/>
              <a:t>Refers to any prior audits and if there were any significant findings in prior audits, or if there are any important historical, political, societal, or departmental reasons for conducting the audit.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20CD5-F5B5-F474-AB22-AB54360D5875}"/>
              </a:ext>
            </a:extLst>
          </p:cNvPr>
          <p:cNvSpPr>
            <a:spLocks noGrp="1"/>
          </p:cNvSpPr>
          <p:nvPr>
            <p:ph type="title"/>
          </p:nvPr>
        </p:nvSpPr>
        <p:spPr/>
        <p:txBody>
          <a:bodyPr/>
          <a:lstStyle/>
          <a:p>
            <a:pPr>
              <a:defRPr/>
            </a:pPr>
            <a:endParaRPr lang="en-US"/>
          </a:p>
        </p:txBody>
      </p:sp>
      <p:sp>
        <p:nvSpPr>
          <p:cNvPr id="53251" name="Content Placeholder 2">
            <a:extLst>
              <a:ext uri="{FF2B5EF4-FFF2-40B4-BE49-F238E27FC236}">
                <a16:creationId xmlns:a16="http://schemas.microsoft.com/office/drawing/2014/main" id="{508D0698-A542-1EC8-EDEA-AB0AB3D5C452}"/>
              </a:ext>
            </a:extLst>
          </p:cNvPr>
          <p:cNvSpPr>
            <a:spLocks noGrp="1"/>
          </p:cNvSpPr>
          <p:nvPr>
            <p:ph idx="1"/>
          </p:nvPr>
        </p:nvSpPr>
        <p:spPr/>
        <p:txBody>
          <a:bodyPr/>
          <a:lstStyle/>
          <a:p>
            <a:r>
              <a:rPr lang="en-US" altLang="en-US" b="1" dirty="0"/>
              <a:t>Methodology:</a:t>
            </a:r>
          </a:p>
          <a:p>
            <a:r>
              <a:rPr lang="en-US" altLang="en-US" dirty="0"/>
              <a:t>Explains </a:t>
            </a:r>
            <a:r>
              <a:rPr lang="en-US" altLang="en-US" i="1" dirty="0"/>
              <a:t>how </a:t>
            </a:r>
            <a:r>
              <a:rPr lang="en-US" altLang="en-US" dirty="0"/>
              <a:t>you conducted your audit:</a:t>
            </a:r>
          </a:p>
          <a:p>
            <a:pPr lvl="1"/>
            <a:r>
              <a:rPr lang="en-US" altLang="en-US" dirty="0"/>
              <a:t>Sample size, sample population, and how sample was selected,</a:t>
            </a:r>
          </a:p>
          <a:p>
            <a:pPr lvl="1"/>
            <a:r>
              <a:rPr lang="en-US" altLang="en-US" dirty="0"/>
              <a:t>Date range of sample,</a:t>
            </a:r>
          </a:p>
          <a:p>
            <a:pPr lvl="1"/>
            <a:r>
              <a:rPr lang="en-US" altLang="en-US" dirty="0"/>
              <a:t>The data sources that were drawn from,</a:t>
            </a:r>
          </a:p>
          <a:p>
            <a:pPr lvl="1"/>
            <a:r>
              <a:rPr lang="en-US" altLang="en-US" dirty="0"/>
              <a:t>Explains what you may have chosen to exclude.</a:t>
            </a:r>
          </a:p>
          <a:p>
            <a:pPr lvl="1"/>
            <a:endParaRPr lang="en-US" altLang="en-US" dirty="0"/>
          </a:p>
          <a:p>
            <a:pPr lvl="1"/>
            <a:endParaRPr lang="en-US"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0C3E1-3BF6-9755-32E2-682172C08186}"/>
              </a:ext>
            </a:extLst>
          </p:cNvPr>
          <p:cNvSpPr>
            <a:spLocks noGrp="1"/>
          </p:cNvSpPr>
          <p:nvPr>
            <p:ph type="title"/>
          </p:nvPr>
        </p:nvSpPr>
        <p:spPr/>
        <p:txBody>
          <a:bodyPr/>
          <a:lstStyle/>
          <a:p>
            <a:pPr>
              <a:defRPr/>
            </a:pPr>
            <a:endParaRPr lang="en-US"/>
          </a:p>
        </p:txBody>
      </p:sp>
      <p:sp>
        <p:nvSpPr>
          <p:cNvPr id="54275" name="Content Placeholder 2">
            <a:extLst>
              <a:ext uri="{FF2B5EF4-FFF2-40B4-BE49-F238E27FC236}">
                <a16:creationId xmlns:a16="http://schemas.microsoft.com/office/drawing/2014/main" id="{5933F5E7-B06F-2428-E048-0FC2B97985CD}"/>
              </a:ext>
            </a:extLst>
          </p:cNvPr>
          <p:cNvSpPr>
            <a:spLocks noGrp="1"/>
          </p:cNvSpPr>
          <p:nvPr>
            <p:ph idx="1"/>
          </p:nvPr>
        </p:nvSpPr>
        <p:spPr/>
        <p:txBody>
          <a:bodyPr/>
          <a:lstStyle/>
          <a:p>
            <a:r>
              <a:rPr lang="en-US" altLang="en-US" b="1"/>
              <a:t>Findings:</a:t>
            </a:r>
          </a:p>
          <a:p>
            <a:pPr lvl="1"/>
            <a:r>
              <a:rPr lang="en-US" altLang="en-US"/>
              <a:t>Summary of Findings: describes most important issues of non-compliance in broad terms. (</a:t>
            </a:r>
            <a:r>
              <a:rPr lang="en-US" altLang="en-US" i="1"/>
              <a:t>20 percent of arrest reports were not signed by a supervisor</a:t>
            </a:r>
            <a:r>
              <a:rPr lang="en-US" altLang="en-US"/>
              <a:t>.)</a:t>
            </a:r>
          </a:p>
          <a:p>
            <a:pPr lvl="1"/>
            <a:r>
              <a:rPr lang="en-US" altLang="en-US"/>
              <a:t>Detailed Findings: lists the specific reports, incidents, or documents not in compliance.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0BAFB-E335-C3B5-9A6E-F3934F2CBAAC}"/>
              </a:ext>
            </a:extLst>
          </p:cNvPr>
          <p:cNvSpPr>
            <a:spLocks noGrp="1"/>
          </p:cNvSpPr>
          <p:nvPr>
            <p:ph type="title"/>
          </p:nvPr>
        </p:nvSpPr>
        <p:spPr/>
        <p:txBody>
          <a:bodyPr/>
          <a:lstStyle/>
          <a:p>
            <a:pPr>
              <a:defRPr/>
            </a:pPr>
            <a:endParaRPr lang="en-US"/>
          </a:p>
        </p:txBody>
      </p:sp>
      <p:sp>
        <p:nvSpPr>
          <p:cNvPr id="55299" name="Content Placeholder 2">
            <a:extLst>
              <a:ext uri="{FF2B5EF4-FFF2-40B4-BE49-F238E27FC236}">
                <a16:creationId xmlns:a16="http://schemas.microsoft.com/office/drawing/2014/main" id="{B47AA9CF-90D4-B507-C12F-305EE4987507}"/>
              </a:ext>
            </a:extLst>
          </p:cNvPr>
          <p:cNvSpPr>
            <a:spLocks noGrp="1"/>
          </p:cNvSpPr>
          <p:nvPr>
            <p:ph idx="1"/>
          </p:nvPr>
        </p:nvSpPr>
        <p:spPr/>
        <p:txBody>
          <a:bodyPr/>
          <a:lstStyle/>
          <a:p>
            <a:r>
              <a:rPr lang="en-US" altLang="en-US" b="1"/>
              <a:t>Recommendations:</a:t>
            </a:r>
          </a:p>
          <a:p>
            <a:r>
              <a:rPr lang="en-US" altLang="en-US"/>
              <a:t>Must be a result of specific findings from this audit, driven by deficiencies or best practices identified in the audit.</a:t>
            </a:r>
          </a:p>
          <a:p>
            <a:r>
              <a:rPr lang="en-US" altLang="en-US" b="1"/>
              <a:t>Actions Taken:</a:t>
            </a:r>
          </a:p>
          <a:p>
            <a:r>
              <a:rPr lang="en-US" altLang="en-US"/>
              <a:t>When you can fix things identified in the audit that will remedy deficiencies or highlight successes, do 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6E8D2-1B1B-9875-2247-F2EA9091B762}"/>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56323" name="Content Placeholder 2">
            <a:extLst>
              <a:ext uri="{FF2B5EF4-FFF2-40B4-BE49-F238E27FC236}">
                <a16:creationId xmlns:a16="http://schemas.microsoft.com/office/drawing/2014/main" id="{9846A676-F10E-9DFA-1C68-183825FED6A5}"/>
              </a:ext>
            </a:extLst>
          </p:cNvPr>
          <p:cNvSpPr>
            <a:spLocks noGrp="1"/>
          </p:cNvSpPr>
          <p:nvPr>
            <p:ph idx="1"/>
          </p:nvPr>
        </p:nvSpPr>
        <p:spPr>
          <a:xfrm>
            <a:off x="457200" y="1524000"/>
            <a:ext cx="8229600" cy="4770438"/>
          </a:xfrm>
        </p:spPr>
        <p:txBody>
          <a:bodyPr/>
          <a:lstStyle/>
          <a:p>
            <a:pPr eaLnBrk="1" hangingPunct="1"/>
            <a:r>
              <a:rPr lang="en-US" altLang="en-US" b="1"/>
              <a:t>Who should do the Audits in your Agency?</a:t>
            </a:r>
            <a:endParaRPr lang="en-US" altLang="en-US"/>
          </a:p>
          <a:p>
            <a:pPr eaLnBrk="1" hangingPunct="1"/>
            <a:endParaRPr lang="en-US" altLang="en-US" sz="1400"/>
          </a:p>
          <a:p>
            <a:pPr lvl="2" eaLnBrk="1" hangingPunct="1"/>
            <a:r>
              <a:rPr lang="en-US" altLang="en-US"/>
              <a:t>Because individuals seldom find fault with themselves or the operations which they designed, operations should never be audited by the person doing that job. </a:t>
            </a:r>
          </a:p>
          <a:p>
            <a:pPr lvl="2" eaLnBrk="1" hangingPunct="1">
              <a:buFont typeface="Wingdings 2" panose="05020102010507070707" pitchFamily="18" charset="2"/>
              <a:buNone/>
            </a:pPr>
            <a:r>
              <a:rPr lang="en-US" altLang="en-US"/>
              <a:t> </a:t>
            </a:r>
          </a:p>
          <a:p>
            <a:pPr lvl="2" eaLnBrk="1" hangingPunct="1"/>
            <a:r>
              <a:rPr lang="en-US" altLang="en-US"/>
              <a:t>While supervisors of operations might be able to conduct an independent audit, the fact that they are personally responsible for seeing that employees under their command comply with the policy could result in not identifying or reporting instances of failure.</a:t>
            </a:r>
          </a:p>
          <a:p>
            <a:pPr eaLnBrk="1" hangingPunct="1"/>
            <a:endParaRPr lang="en-US" altLang="en-US" sz="3200"/>
          </a:p>
          <a:p>
            <a:pPr eaLnBrk="1" hangingPunct="1"/>
            <a:endParaRPr lang="en-US" altLang="en-US"/>
          </a:p>
          <a:p>
            <a:pPr lvl="1" eaLnBrk="1" hangingPunct="1"/>
            <a:endParaRPr lang="en-US"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B8043-6435-08B5-A209-E6114DC55C37}"/>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57347" name="Content Placeholder 2">
            <a:extLst>
              <a:ext uri="{FF2B5EF4-FFF2-40B4-BE49-F238E27FC236}">
                <a16:creationId xmlns:a16="http://schemas.microsoft.com/office/drawing/2014/main" id="{E7ADCB73-0223-9AA5-F065-A1AF0A1338D9}"/>
              </a:ext>
            </a:extLst>
          </p:cNvPr>
          <p:cNvSpPr>
            <a:spLocks noGrp="1"/>
          </p:cNvSpPr>
          <p:nvPr>
            <p:ph idx="1"/>
          </p:nvPr>
        </p:nvSpPr>
        <p:spPr>
          <a:xfrm>
            <a:off x="457200" y="1524000"/>
            <a:ext cx="8229600" cy="4770438"/>
          </a:xfrm>
        </p:spPr>
        <p:txBody>
          <a:bodyPr/>
          <a:lstStyle/>
          <a:p>
            <a:pPr eaLnBrk="1" hangingPunct="1"/>
            <a:r>
              <a:rPr lang="en-US" altLang="en-US" b="1"/>
              <a:t>Who should do the Audits in your Agency?</a:t>
            </a:r>
            <a:endParaRPr lang="en-US" altLang="en-US"/>
          </a:p>
          <a:p>
            <a:pPr eaLnBrk="1" hangingPunct="1"/>
            <a:endParaRPr lang="en-US" altLang="en-US" sz="1400"/>
          </a:p>
          <a:p>
            <a:pPr lvl="1"/>
            <a:r>
              <a:rPr lang="en-US" altLang="en-US" sz="2800"/>
              <a:t>Some suggestions on who might conduct the audits within your agency:</a:t>
            </a:r>
          </a:p>
          <a:p>
            <a:endParaRPr lang="en-US" altLang="en-US" sz="1400"/>
          </a:p>
          <a:p>
            <a:pPr lvl="2"/>
            <a:r>
              <a:rPr lang="en-US" altLang="en-US"/>
              <a:t>The Chief of Police</a:t>
            </a:r>
          </a:p>
          <a:p>
            <a:pPr lvl="2"/>
            <a:r>
              <a:rPr lang="en-US" altLang="en-US"/>
              <a:t>Command or Supervisor from another operational area</a:t>
            </a:r>
          </a:p>
          <a:p>
            <a:pPr lvl="2"/>
            <a:r>
              <a:rPr lang="en-US" altLang="en-US"/>
              <a:t>Any supervisor</a:t>
            </a:r>
          </a:p>
          <a:p>
            <a:pPr lvl="2"/>
            <a:r>
              <a:rPr lang="en-US" altLang="en-US"/>
              <a:t>A Reserve officer </a:t>
            </a:r>
          </a:p>
          <a:p>
            <a:pPr lvl="2"/>
            <a:r>
              <a:rPr lang="en-US" altLang="en-US"/>
              <a:t>Manager or supervisor from another City Department</a:t>
            </a:r>
          </a:p>
          <a:p>
            <a:pPr lvl="2"/>
            <a:r>
              <a:rPr lang="en-US" altLang="en-US"/>
              <a:t>Citizen's Academy volunteer</a:t>
            </a:r>
          </a:p>
          <a:p>
            <a:pPr eaLnBrk="1" hangingPunct="1"/>
            <a:endParaRPr lang="en-US" altLang="en-US" sz="3200"/>
          </a:p>
          <a:p>
            <a:pPr eaLnBrk="1" hangingPunct="1"/>
            <a:endParaRPr lang="en-US" altLang="en-US"/>
          </a:p>
          <a:p>
            <a:pPr lvl="1" eaLnBrk="1" hangingPunct="1"/>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4DC8-8A5C-374D-2C40-01E6A9D2D6BF}"/>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58371" name="Content Placeholder 2">
            <a:extLst>
              <a:ext uri="{FF2B5EF4-FFF2-40B4-BE49-F238E27FC236}">
                <a16:creationId xmlns:a16="http://schemas.microsoft.com/office/drawing/2014/main" id="{496B2BE8-ADEC-B3E6-C6C3-17C8118042B8}"/>
              </a:ext>
            </a:extLst>
          </p:cNvPr>
          <p:cNvSpPr>
            <a:spLocks noGrp="1"/>
          </p:cNvSpPr>
          <p:nvPr>
            <p:ph idx="1"/>
          </p:nvPr>
        </p:nvSpPr>
        <p:spPr>
          <a:xfrm>
            <a:off x="457200" y="1524000"/>
            <a:ext cx="8229600" cy="4770438"/>
          </a:xfrm>
        </p:spPr>
        <p:txBody>
          <a:bodyPr/>
          <a:lstStyle/>
          <a:p>
            <a:pPr eaLnBrk="1" hangingPunct="1"/>
            <a:r>
              <a:rPr lang="en-US" altLang="en-US" b="1" dirty="0"/>
              <a:t>Who should do the Audits in your Agency?</a:t>
            </a:r>
            <a:endParaRPr lang="en-US" altLang="en-US" dirty="0"/>
          </a:p>
          <a:p>
            <a:pPr eaLnBrk="1" hangingPunct="1"/>
            <a:endParaRPr lang="en-US" altLang="en-US" sz="1400" dirty="0"/>
          </a:p>
          <a:p>
            <a:pPr lvl="1"/>
            <a:r>
              <a:rPr lang="en-US" altLang="en-US" sz="2800" dirty="0"/>
              <a:t>Code of Ethics for Internal Auditors in Government </a:t>
            </a:r>
          </a:p>
          <a:p>
            <a:pPr lvl="2"/>
            <a:r>
              <a:rPr lang="en-US" altLang="en-US" dirty="0"/>
              <a:t>Integrity </a:t>
            </a:r>
          </a:p>
          <a:p>
            <a:pPr lvl="2"/>
            <a:r>
              <a:rPr lang="en-US" altLang="en-US" dirty="0"/>
              <a:t>Objectivity </a:t>
            </a:r>
          </a:p>
          <a:p>
            <a:pPr lvl="2"/>
            <a:r>
              <a:rPr lang="en-US" altLang="en-US" dirty="0"/>
              <a:t>Competency </a:t>
            </a:r>
          </a:p>
          <a:p>
            <a:pPr lvl="2"/>
            <a:r>
              <a:rPr lang="en-US" altLang="en-US" dirty="0"/>
              <a:t>Confidentiality</a:t>
            </a:r>
          </a:p>
          <a:p>
            <a:pPr lvl="2"/>
            <a:r>
              <a:rPr lang="en-US" altLang="en-US" dirty="0"/>
              <a:t>Independence </a:t>
            </a:r>
            <a:endParaRPr lang="en-US" altLang="en-US" sz="3000" dirty="0"/>
          </a:p>
          <a:p>
            <a:pPr eaLnBrk="1" hangingPunct="1"/>
            <a:endParaRPr lang="en-US" altLang="en-US" dirty="0"/>
          </a:p>
          <a:p>
            <a:pPr lvl="1" eaLnBrk="1" hangingPunct="1"/>
            <a:endParaRPr lang="en-US"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CA09B-5FB1-5872-ACC3-CC63D1726BD6}"/>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59395" name="Content Placeholder 2">
            <a:extLst>
              <a:ext uri="{FF2B5EF4-FFF2-40B4-BE49-F238E27FC236}">
                <a16:creationId xmlns:a16="http://schemas.microsoft.com/office/drawing/2014/main" id="{7857B4C7-E120-6BFC-00DC-59ADA5489C71}"/>
              </a:ext>
            </a:extLst>
          </p:cNvPr>
          <p:cNvSpPr>
            <a:spLocks noGrp="1"/>
          </p:cNvSpPr>
          <p:nvPr>
            <p:ph idx="1"/>
          </p:nvPr>
        </p:nvSpPr>
        <p:spPr>
          <a:xfrm>
            <a:off x="457200" y="1524000"/>
            <a:ext cx="8229600" cy="4770438"/>
          </a:xfrm>
        </p:spPr>
        <p:txBody>
          <a:bodyPr/>
          <a:lstStyle/>
          <a:p>
            <a:pPr eaLnBrk="1" hangingPunct="1"/>
            <a:r>
              <a:rPr lang="en-US" altLang="en-US" b="1" dirty="0"/>
              <a:t>The Audit Process</a:t>
            </a:r>
            <a:endParaRPr lang="en-US" altLang="en-US" dirty="0"/>
          </a:p>
          <a:p>
            <a:pPr lvl="1" eaLnBrk="1" hangingPunct="1"/>
            <a:endParaRPr lang="en-US" altLang="en-US" dirty="0"/>
          </a:p>
          <a:p>
            <a:pPr eaLnBrk="1" hangingPunct="1"/>
            <a:r>
              <a:rPr lang="en-US" altLang="en-US" dirty="0"/>
              <a:t>The entire audit process can be described as </a:t>
            </a:r>
          </a:p>
          <a:p>
            <a:pPr lvl="1" eaLnBrk="1" hangingPunct="1"/>
            <a:r>
              <a:rPr lang="en-US" altLang="en-US" dirty="0"/>
              <a:t>Planning </a:t>
            </a:r>
          </a:p>
          <a:p>
            <a:pPr lvl="1" eaLnBrk="1" hangingPunct="1"/>
            <a:r>
              <a:rPr lang="en-US" altLang="en-US" dirty="0"/>
              <a:t>Executing (Fieldwork)</a:t>
            </a:r>
          </a:p>
          <a:p>
            <a:pPr lvl="1" eaLnBrk="1" hangingPunct="1"/>
            <a:r>
              <a:rPr lang="en-US" altLang="en-US" dirty="0"/>
              <a:t>Reporting </a:t>
            </a:r>
          </a:p>
          <a:p>
            <a:pPr eaLnBrk="1" hangingPunct="1"/>
            <a:endParaRPr lang="en-US" altLang="en-US" sz="1400" dirty="0"/>
          </a:p>
          <a:p>
            <a:pPr eaLnBrk="1" hangingPunct="1">
              <a:buFont typeface="Wingdings 2" panose="05020102010507070707" pitchFamily="18" charset="2"/>
              <a:buNone/>
            </a:pPr>
            <a:endParaRPr lang="en-US" altLang="en-US" dirty="0"/>
          </a:p>
          <a:p>
            <a:pPr eaLnBrk="1" hangingPunct="1"/>
            <a:endParaRPr lang="en-US" altLang="en-US" dirty="0"/>
          </a:p>
          <a:p>
            <a:pPr lvl="1" eaLnBrk="1" hangingPunct="1"/>
            <a:endParaRPr lang="en-US" alt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E4D9-E373-DBAC-4D42-F564C6B7B337}"/>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60419" name="Content Placeholder 2">
            <a:extLst>
              <a:ext uri="{FF2B5EF4-FFF2-40B4-BE49-F238E27FC236}">
                <a16:creationId xmlns:a16="http://schemas.microsoft.com/office/drawing/2014/main" id="{AB95EE22-F768-4C38-60E4-CCCBD2007256}"/>
              </a:ext>
            </a:extLst>
          </p:cNvPr>
          <p:cNvSpPr>
            <a:spLocks noGrp="1"/>
          </p:cNvSpPr>
          <p:nvPr>
            <p:ph idx="1"/>
          </p:nvPr>
        </p:nvSpPr>
        <p:spPr>
          <a:xfrm>
            <a:off x="457200" y="1524000"/>
            <a:ext cx="8229600" cy="4770438"/>
          </a:xfrm>
        </p:spPr>
        <p:txBody>
          <a:bodyPr/>
          <a:lstStyle/>
          <a:p>
            <a:pPr eaLnBrk="1" hangingPunct="1"/>
            <a:r>
              <a:rPr lang="en-US" altLang="en-US"/>
              <a:t>Steps in the Audit Process</a:t>
            </a:r>
          </a:p>
          <a:p>
            <a:pPr eaLnBrk="1" hangingPunct="1"/>
            <a:endParaRPr lang="en-US" altLang="en-US" sz="1400"/>
          </a:p>
          <a:p>
            <a:pPr lvl="1"/>
            <a:r>
              <a:rPr lang="en-US" altLang="en-US"/>
              <a:t>Determining Questions to be Answered</a:t>
            </a:r>
          </a:p>
          <a:p>
            <a:pPr lvl="1"/>
            <a:r>
              <a:rPr lang="en-US" altLang="en-US"/>
              <a:t>The Assignment of the Audit</a:t>
            </a:r>
          </a:p>
          <a:p>
            <a:pPr lvl="1"/>
            <a:r>
              <a:rPr lang="en-US" altLang="en-US"/>
              <a:t>Development and approval of an Audit Plan</a:t>
            </a:r>
          </a:p>
          <a:p>
            <a:pPr lvl="1"/>
            <a:r>
              <a:rPr lang="en-US" altLang="en-US"/>
              <a:t>Entrance Conference</a:t>
            </a:r>
          </a:p>
          <a:p>
            <a:pPr lvl="1"/>
            <a:r>
              <a:rPr lang="en-US" altLang="en-US"/>
              <a:t>Fieldwork</a:t>
            </a:r>
          </a:p>
          <a:p>
            <a:pPr lvl="1"/>
            <a:r>
              <a:rPr lang="en-US" altLang="en-US"/>
              <a:t>Draft Report</a:t>
            </a:r>
          </a:p>
          <a:p>
            <a:pPr lvl="1"/>
            <a:r>
              <a:rPr lang="en-US" altLang="en-US"/>
              <a:t>Exit Conference</a:t>
            </a:r>
          </a:p>
          <a:p>
            <a:pPr lvl="1"/>
            <a:r>
              <a:rPr lang="en-US" altLang="en-US"/>
              <a:t>Final Audit Report</a:t>
            </a:r>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4DF8D-332D-BA40-3907-19EF01FBC1B3}"/>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61443" name="Content Placeholder 2">
            <a:extLst>
              <a:ext uri="{FF2B5EF4-FFF2-40B4-BE49-F238E27FC236}">
                <a16:creationId xmlns:a16="http://schemas.microsoft.com/office/drawing/2014/main" id="{C5EB638D-CEF0-0BD1-12E8-C25517B8275B}"/>
              </a:ext>
            </a:extLst>
          </p:cNvPr>
          <p:cNvSpPr>
            <a:spLocks noGrp="1"/>
          </p:cNvSpPr>
          <p:nvPr>
            <p:ph idx="1"/>
          </p:nvPr>
        </p:nvSpPr>
        <p:spPr>
          <a:xfrm>
            <a:off x="457200" y="1524000"/>
            <a:ext cx="8229600" cy="4770438"/>
          </a:xfrm>
        </p:spPr>
        <p:txBody>
          <a:bodyPr/>
          <a:lstStyle/>
          <a:p>
            <a:pPr eaLnBrk="1" hangingPunct="1"/>
            <a:r>
              <a:rPr lang="en-US" altLang="en-US" dirty="0"/>
              <a:t>Determining the Questions to be Answered</a:t>
            </a:r>
          </a:p>
          <a:p>
            <a:pPr eaLnBrk="1" hangingPunct="1"/>
            <a:endParaRPr lang="en-US" altLang="en-US" dirty="0"/>
          </a:p>
          <a:p>
            <a:pPr eaLnBrk="1" hangingPunct="1"/>
            <a:r>
              <a:rPr lang="en-US" altLang="en-US" dirty="0"/>
              <a:t>Usually done by the person assigning the audit</a:t>
            </a:r>
          </a:p>
          <a:p>
            <a:pPr eaLnBrk="1" hangingPunct="1"/>
            <a:endParaRPr lang="en-US" altLang="en-US" dirty="0"/>
          </a:p>
          <a:p>
            <a:pPr eaLnBrk="1" hangingPunct="1"/>
            <a:r>
              <a:rPr lang="en-US" altLang="en-US" dirty="0"/>
              <a:t>This determines what data will need to be reviewed</a:t>
            </a:r>
          </a:p>
          <a:p>
            <a:pPr eaLnBrk="1" hangingPunct="1"/>
            <a:endParaRPr lang="en-US" altLang="en-US" dirty="0"/>
          </a:p>
          <a:p>
            <a:pPr eaLnBrk="1" hangingPunct="1"/>
            <a:r>
              <a:rPr lang="en-US" altLang="en-US" dirty="0"/>
              <a:t>Possible Audit questions in Reference materials</a:t>
            </a:r>
          </a:p>
          <a:p>
            <a:pPr eaLnBrk="1" hangingPunct="1"/>
            <a:endParaRPr lang="en-US" altLang="en-US" dirty="0"/>
          </a:p>
          <a:p>
            <a:pPr eaLnBrk="1" hangingPunct="1"/>
            <a:endParaRPr lang="en-US" altLang="en-US" sz="1400" dirty="0"/>
          </a:p>
          <a:p>
            <a:pPr eaLnBrk="1" hangingPunct="1">
              <a:buFont typeface="Wingdings 2" panose="05020102010507070707" pitchFamily="18" charset="2"/>
              <a:buNone/>
            </a:pPr>
            <a:endParaRPr lang="en-US" altLang="en-US" dirty="0"/>
          </a:p>
          <a:p>
            <a:pPr eaLnBrk="1" hangingPunct="1"/>
            <a:endParaRPr lang="en-US" altLang="en-US" dirty="0"/>
          </a:p>
          <a:p>
            <a:pPr lvl="1" eaLnBrk="1" hangingPunct="1"/>
            <a:endParaRPr lang="en-US" alt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C4F10-F4AD-B2EA-28FD-5BE8BBC4D9E1}"/>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62467" name="Content Placeholder 2">
            <a:extLst>
              <a:ext uri="{FF2B5EF4-FFF2-40B4-BE49-F238E27FC236}">
                <a16:creationId xmlns:a16="http://schemas.microsoft.com/office/drawing/2014/main" id="{B09CB732-FD10-D746-7BE8-5248349B9E91}"/>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eaLnBrk="1" hangingPunct="1"/>
            <a:r>
              <a:rPr lang="en-US" altLang="en-US"/>
              <a:t>Assignment of the Audit</a:t>
            </a:r>
          </a:p>
          <a:p>
            <a:pPr lvl="1" eaLnBrk="1" hangingPunct="1"/>
            <a:endParaRPr lang="en-US" altLang="en-US"/>
          </a:p>
          <a:p>
            <a:pPr lvl="1" eaLnBrk="1" hangingPunct="1"/>
            <a:r>
              <a:rPr lang="en-US" altLang="en-US"/>
              <a:t>Select the person(s) to conduct the Audit</a:t>
            </a:r>
          </a:p>
          <a:p>
            <a:pPr lvl="1" eaLnBrk="1" hangingPunct="1"/>
            <a:r>
              <a:rPr lang="en-US" altLang="en-US"/>
              <a:t>Notify the person(s), give time frame</a:t>
            </a:r>
          </a:p>
          <a:p>
            <a:pPr lvl="1" eaLnBrk="1" hangingPunct="1"/>
            <a:r>
              <a:rPr lang="en-US" altLang="en-US"/>
              <a:t>Require review of training materials and Audit Manual</a:t>
            </a:r>
          </a:p>
          <a:p>
            <a:pPr lvl="1" eaLnBrk="1" hangingPunct="1"/>
            <a:r>
              <a:rPr lang="en-US" altLang="en-US"/>
              <a:t>Notify unit supervisor of unit being Audited</a:t>
            </a:r>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5A585-B7CB-4922-D9DC-3ABE8F8DD40A}"/>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63491" name="Content Placeholder 2">
            <a:extLst>
              <a:ext uri="{FF2B5EF4-FFF2-40B4-BE49-F238E27FC236}">
                <a16:creationId xmlns:a16="http://schemas.microsoft.com/office/drawing/2014/main" id="{1DF5C38E-4EAE-5C9B-5290-4765E89DD109}"/>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eaLnBrk="1" hangingPunct="1"/>
            <a:r>
              <a:rPr lang="en-US" altLang="en-US"/>
              <a:t>Assignment of the Audit</a:t>
            </a:r>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pic>
        <p:nvPicPr>
          <p:cNvPr id="63492" name="Picture 3" descr="Assignment memo.jpg">
            <a:extLst>
              <a:ext uri="{FF2B5EF4-FFF2-40B4-BE49-F238E27FC236}">
                <a16:creationId xmlns:a16="http://schemas.microsoft.com/office/drawing/2014/main" id="{BD3F5240-7B8B-3381-8FD8-761B7EEC0F0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725738"/>
            <a:ext cx="4343400" cy="413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22C2-D8D6-6D02-3D17-D2353E550DC9}"/>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64515" name="Content Placeholder 2">
            <a:extLst>
              <a:ext uri="{FF2B5EF4-FFF2-40B4-BE49-F238E27FC236}">
                <a16:creationId xmlns:a16="http://schemas.microsoft.com/office/drawing/2014/main" id="{18AF6FD6-9268-0333-22B8-33C4B270A92F}"/>
              </a:ext>
            </a:extLst>
          </p:cNvPr>
          <p:cNvSpPr>
            <a:spLocks noGrp="1"/>
          </p:cNvSpPr>
          <p:nvPr>
            <p:ph idx="1"/>
          </p:nvPr>
        </p:nvSpPr>
        <p:spPr>
          <a:xfrm>
            <a:off x="457200" y="1524000"/>
            <a:ext cx="8229600" cy="4770438"/>
          </a:xfrm>
        </p:spPr>
        <p:txBody>
          <a:bodyPr/>
          <a:lstStyle/>
          <a:p>
            <a:pPr eaLnBrk="1" hangingPunct="1"/>
            <a:r>
              <a:rPr lang="en-US" altLang="en-US" b="1" dirty="0"/>
              <a:t>The Audit Process</a:t>
            </a:r>
            <a:endParaRPr lang="en-US" altLang="en-US" dirty="0"/>
          </a:p>
          <a:p>
            <a:pPr lvl="1" eaLnBrk="1" hangingPunct="1"/>
            <a:endParaRPr lang="en-US" altLang="en-US" sz="1000" dirty="0"/>
          </a:p>
          <a:p>
            <a:pPr eaLnBrk="1" hangingPunct="1"/>
            <a:r>
              <a:rPr lang="en-US" altLang="en-US" dirty="0"/>
              <a:t>Planning the Audit</a:t>
            </a:r>
          </a:p>
          <a:p>
            <a:pPr lvl="1" eaLnBrk="1" hangingPunct="1"/>
            <a:r>
              <a:rPr lang="en-US" altLang="en-US" dirty="0"/>
              <a:t>Objective of audit</a:t>
            </a:r>
          </a:p>
          <a:p>
            <a:pPr lvl="1" eaLnBrk="1" hangingPunct="1"/>
            <a:r>
              <a:rPr lang="en-US" altLang="en-US" dirty="0"/>
              <a:t>Scope (What do you want the audit to cover) </a:t>
            </a:r>
          </a:p>
          <a:p>
            <a:pPr lvl="1" eaLnBrk="1" hangingPunct="1"/>
            <a:r>
              <a:rPr lang="en-US" altLang="en-US" dirty="0"/>
              <a:t>Timing of Audit</a:t>
            </a:r>
          </a:p>
          <a:p>
            <a:pPr lvl="1" eaLnBrk="1" hangingPunct="1"/>
            <a:r>
              <a:rPr lang="en-US" altLang="en-US" dirty="0"/>
              <a:t>Comparison departments and Best Practices to be reviewed</a:t>
            </a:r>
          </a:p>
          <a:p>
            <a:pPr lvl="1" eaLnBrk="1" hangingPunct="1"/>
            <a:r>
              <a:rPr lang="en-US" altLang="en-US" dirty="0"/>
              <a:t>Chief review to ensure all issues covered before audit</a:t>
            </a:r>
          </a:p>
          <a:p>
            <a:pPr lvl="1" eaLnBrk="1" hangingPunct="1"/>
            <a:endParaRPr lang="en-US" altLang="en-US" dirty="0"/>
          </a:p>
          <a:p>
            <a:pPr eaLnBrk="1" hangingPunct="1"/>
            <a:endParaRPr lang="en-US" altLang="en-US" sz="1400" dirty="0"/>
          </a:p>
          <a:p>
            <a:pPr eaLnBrk="1" hangingPunct="1">
              <a:buFont typeface="Wingdings 2" panose="05020102010507070707" pitchFamily="18" charset="2"/>
              <a:buNone/>
            </a:pPr>
            <a:endParaRPr lang="en-US" altLang="en-US" dirty="0"/>
          </a:p>
          <a:p>
            <a:pPr eaLnBrk="1" hangingPunct="1"/>
            <a:endParaRPr lang="en-US" altLang="en-US" dirty="0"/>
          </a:p>
          <a:p>
            <a:pPr lvl="1" eaLnBrk="1" hangingPunct="1"/>
            <a:endParaRPr lang="en-US"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B2D7B-3593-0A8A-7304-943C872FC361}"/>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65539" name="Content Placeholder 2">
            <a:extLst>
              <a:ext uri="{FF2B5EF4-FFF2-40B4-BE49-F238E27FC236}">
                <a16:creationId xmlns:a16="http://schemas.microsoft.com/office/drawing/2014/main" id="{A1BD6DC3-9138-2DC9-D07C-D36568417B9D}"/>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eaLnBrk="1" hangingPunct="1"/>
            <a:r>
              <a:rPr lang="en-US" altLang="en-US"/>
              <a:t>Planning the Audit</a:t>
            </a:r>
          </a:p>
          <a:p>
            <a:pPr lvl="1" eaLnBrk="1" hangingPunct="1"/>
            <a:r>
              <a:rPr lang="en-US" altLang="en-US"/>
              <a:t>Set up Entrance Conference and Initial Walkthrough with Unit Supervisor</a:t>
            </a:r>
          </a:p>
          <a:p>
            <a:pPr lvl="1" eaLnBrk="1" hangingPunct="1"/>
            <a:r>
              <a:rPr lang="en-US" altLang="en-US"/>
              <a:t>Data to be reviewed including minimum number of internal documents</a:t>
            </a:r>
          </a:p>
          <a:p>
            <a:pPr lvl="1" eaLnBrk="1" hangingPunct="1"/>
            <a:r>
              <a:rPr lang="en-US" altLang="en-US"/>
              <a:t>Review any prior audits of same function</a:t>
            </a:r>
          </a:p>
          <a:p>
            <a:pPr lvl="1" eaLnBrk="1" hangingPunct="1"/>
            <a:r>
              <a:rPr lang="en-US" altLang="en-US"/>
              <a:t>Interviews to be conducted </a:t>
            </a:r>
          </a:p>
          <a:p>
            <a:pPr lvl="1" eaLnBrk="1" hangingPunct="1"/>
            <a:r>
              <a:rPr lang="en-US" altLang="en-US"/>
              <a:t>Are Double checks of Data required</a:t>
            </a:r>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547C7-D905-65A0-BC23-6456476742BE}"/>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66563" name="Content Placeholder 2">
            <a:extLst>
              <a:ext uri="{FF2B5EF4-FFF2-40B4-BE49-F238E27FC236}">
                <a16:creationId xmlns:a16="http://schemas.microsoft.com/office/drawing/2014/main" id="{2972C142-2832-531F-0948-558F60430D9B}"/>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eaLnBrk="1" hangingPunct="1"/>
            <a:r>
              <a:rPr lang="en-US" altLang="en-US"/>
              <a:t>Entrance Conference</a:t>
            </a:r>
          </a:p>
          <a:p>
            <a:pPr lvl="1" eaLnBrk="1" hangingPunct="1"/>
            <a:r>
              <a:rPr lang="en-US" altLang="en-US"/>
              <a:t>Ensure clear understanding of purpose and scope</a:t>
            </a:r>
          </a:p>
          <a:p>
            <a:pPr lvl="1" eaLnBrk="1" hangingPunct="1"/>
            <a:r>
              <a:rPr lang="en-US" altLang="en-US"/>
              <a:t>Ensure supervisor aware of review before submission</a:t>
            </a:r>
          </a:p>
          <a:p>
            <a:pPr lvl="1" eaLnBrk="1" hangingPunct="1"/>
            <a:r>
              <a:rPr lang="en-US" altLang="en-US"/>
              <a:t>Request assistance in access</a:t>
            </a:r>
          </a:p>
          <a:p>
            <a:pPr lvl="1" eaLnBrk="1" hangingPunct="1"/>
            <a:r>
              <a:rPr lang="en-US" altLang="en-US"/>
              <a:t>Ask if unit supervisor wants anything else reviewed</a:t>
            </a:r>
          </a:p>
          <a:p>
            <a:pPr lvl="1" eaLnBrk="1" hangingPunct="1"/>
            <a:r>
              <a:rPr lang="en-US" altLang="en-US"/>
              <a:t>Determine least disruptive times to audit</a:t>
            </a:r>
          </a:p>
          <a:p>
            <a:pPr lvl="1" eaLnBrk="1" hangingPunct="1"/>
            <a:endParaRPr lang="en-US" altLang="en-US"/>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6D20B-8D02-5AD0-0130-E5C38413C8A7}"/>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67587" name="Content Placeholder 2">
            <a:extLst>
              <a:ext uri="{FF2B5EF4-FFF2-40B4-BE49-F238E27FC236}">
                <a16:creationId xmlns:a16="http://schemas.microsoft.com/office/drawing/2014/main" id="{1F166F67-40DF-3683-9CCC-A2D9FCFEE6E1}"/>
              </a:ext>
            </a:extLst>
          </p:cNvPr>
          <p:cNvSpPr>
            <a:spLocks noGrp="1"/>
          </p:cNvSpPr>
          <p:nvPr>
            <p:ph idx="1"/>
          </p:nvPr>
        </p:nvSpPr>
        <p:spPr>
          <a:xfrm>
            <a:off x="457200" y="1524000"/>
            <a:ext cx="8229600" cy="4770438"/>
          </a:xfrm>
        </p:spPr>
        <p:txBody>
          <a:bodyPr/>
          <a:lstStyle/>
          <a:p>
            <a:pPr eaLnBrk="1" hangingPunct="1"/>
            <a:r>
              <a:rPr lang="en-US" altLang="en-US" b="1" dirty="0"/>
              <a:t>The Audit Process</a:t>
            </a:r>
            <a:endParaRPr lang="en-US" altLang="en-US" dirty="0"/>
          </a:p>
          <a:p>
            <a:pPr lvl="1" eaLnBrk="1" hangingPunct="1"/>
            <a:endParaRPr lang="en-US" altLang="en-US" sz="1000" dirty="0"/>
          </a:p>
          <a:p>
            <a:pPr eaLnBrk="1" hangingPunct="1"/>
            <a:r>
              <a:rPr lang="en-US" altLang="en-US" dirty="0"/>
              <a:t>Fieldwork</a:t>
            </a:r>
          </a:p>
          <a:p>
            <a:pPr lvl="1" eaLnBrk="1" hangingPunct="1"/>
            <a:r>
              <a:rPr lang="en-US" altLang="en-US" dirty="0"/>
              <a:t>Consider using flowcharts – chart what policy says to do, then chart what is actually done.</a:t>
            </a:r>
          </a:p>
          <a:p>
            <a:pPr lvl="1" eaLnBrk="1" hangingPunct="1"/>
            <a:r>
              <a:rPr lang="en-US" altLang="en-US" dirty="0"/>
              <a:t>Make copies of logs and documents that may be discussed in the audit report</a:t>
            </a:r>
          </a:p>
          <a:p>
            <a:pPr lvl="1" eaLnBrk="1" hangingPunct="1"/>
            <a:r>
              <a:rPr lang="en-US" altLang="en-US" dirty="0"/>
              <a:t>Use sampling process for sampling of large number of documents:</a:t>
            </a:r>
          </a:p>
          <a:p>
            <a:pPr lvl="2" eaLnBrk="1" hangingPunct="1"/>
            <a:r>
              <a:rPr lang="en-US" altLang="en-US" dirty="0"/>
              <a:t>Ensure all shifts/personnel covered in audit</a:t>
            </a:r>
          </a:p>
          <a:p>
            <a:pPr lvl="1" eaLnBrk="1" hangingPunct="1"/>
            <a:r>
              <a:rPr lang="en-US" altLang="en-US" dirty="0"/>
              <a:t>Ensure all audit questions are covered</a:t>
            </a:r>
          </a:p>
          <a:p>
            <a:pPr lvl="1" eaLnBrk="1" hangingPunct="1"/>
            <a:endParaRPr lang="en-US" altLang="en-US" dirty="0"/>
          </a:p>
          <a:p>
            <a:pPr lvl="1" eaLnBrk="1" hangingPunct="1">
              <a:buFont typeface="Wingdings 2" panose="05020102010507070707" pitchFamily="18" charset="2"/>
              <a:buNone/>
            </a:pPr>
            <a:endParaRPr lang="en-US" altLang="en-US" dirty="0"/>
          </a:p>
          <a:p>
            <a:pPr eaLnBrk="1" hangingPunct="1"/>
            <a:endParaRPr lang="en-US" altLang="en-US" sz="1400" dirty="0"/>
          </a:p>
          <a:p>
            <a:pPr eaLnBrk="1" hangingPunct="1">
              <a:buFont typeface="Wingdings 2" panose="05020102010507070707" pitchFamily="18" charset="2"/>
              <a:buNone/>
            </a:pPr>
            <a:endParaRPr lang="en-US" altLang="en-US" dirty="0"/>
          </a:p>
          <a:p>
            <a:pPr eaLnBrk="1" hangingPunct="1"/>
            <a:endParaRPr lang="en-US" altLang="en-US" dirty="0"/>
          </a:p>
          <a:p>
            <a:pPr lvl="1" eaLnBrk="1" hangingPunct="1"/>
            <a:endParaRPr lang="en-US" alt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3C7CA-0736-AB3B-E13F-78C9DAAA0B50}"/>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68611" name="Content Placeholder 2">
            <a:extLst>
              <a:ext uri="{FF2B5EF4-FFF2-40B4-BE49-F238E27FC236}">
                <a16:creationId xmlns:a16="http://schemas.microsoft.com/office/drawing/2014/main" id="{26CAF191-2FCD-9275-FBAD-2A566C19DC02}"/>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eaLnBrk="1" hangingPunct="1"/>
            <a:r>
              <a:rPr lang="en-US" altLang="en-US"/>
              <a:t>Two Types of Sampling</a:t>
            </a:r>
          </a:p>
          <a:p>
            <a:pPr eaLnBrk="1" hangingPunct="1"/>
            <a:endParaRPr lang="en-US" altLang="en-US"/>
          </a:p>
          <a:p>
            <a:pPr eaLnBrk="1" hangingPunct="1"/>
            <a:r>
              <a:rPr lang="en-US" altLang="en-US"/>
              <a:t>Statistical</a:t>
            </a:r>
          </a:p>
          <a:p>
            <a:pPr eaLnBrk="1" hangingPunct="1"/>
            <a:r>
              <a:rPr lang="en-US" altLang="en-US"/>
              <a:t>Non-Statistical</a:t>
            </a:r>
          </a:p>
          <a:p>
            <a:pPr lvl="1" eaLnBrk="1" hangingPunct="1">
              <a:buFont typeface="Wingdings 2" panose="05020102010507070707" pitchFamily="18" charset="2"/>
              <a:buNone/>
            </a:pPr>
            <a:endParaRPr lang="en-US" altLang="en-US"/>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D1046-702E-8796-7EE5-4ED7B594723E}"/>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69635" name="Content Placeholder 2">
            <a:extLst>
              <a:ext uri="{FF2B5EF4-FFF2-40B4-BE49-F238E27FC236}">
                <a16:creationId xmlns:a16="http://schemas.microsoft.com/office/drawing/2014/main" id="{2991F268-295A-8EC6-D25D-81650FA14A8C}"/>
              </a:ext>
            </a:extLst>
          </p:cNvPr>
          <p:cNvSpPr>
            <a:spLocks noGrp="1"/>
          </p:cNvSpPr>
          <p:nvPr>
            <p:ph idx="1"/>
          </p:nvPr>
        </p:nvSpPr>
        <p:spPr>
          <a:xfrm>
            <a:off x="457200" y="1524000"/>
            <a:ext cx="8229600" cy="4770438"/>
          </a:xfrm>
        </p:spPr>
        <p:txBody>
          <a:bodyPr/>
          <a:lstStyle/>
          <a:p>
            <a:pPr eaLnBrk="1" hangingPunct="1"/>
            <a:r>
              <a:rPr lang="en-US" altLang="en-US" b="1" dirty="0"/>
              <a:t>The Audit Process</a:t>
            </a:r>
            <a:endParaRPr lang="en-US" altLang="en-US" dirty="0"/>
          </a:p>
          <a:p>
            <a:pPr lvl="1" eaLnBrk="1" hangingPunct="1"/>
            <a:endParaRPr lang="en-US" altLang="en-US" sz="1000" dirty="0"/>
          </a:p>
          <a:p>
            <a:pPr eaLnBrk="1" hangingPunct="1"/>
            <a:r>
              <a:rPr lang="en-US" altLang="en-US" dirty="0"/>
              <a:t>Statistical sampling</a:t>
            </a:r>
          </a:p>
          <a:p>
            <a:pPr lvl="1" eaLnBrk="1" hangingPunct="1"/>
            <a:r>
              <a:rPr lang="en-US" altLang="en-US" dirty="0"/>
              <a:t>Gives mathematical credibility to audit</a:t>
            </a:r>
          </a:p>
          <a:p>
            <a:pPr lvl="1" eaLnBrk="1" hangingPunct="1"/>
            <a:r>
              <a:rPr lang="en-US" altLang="en-US" dirty="0"/>
              <a:t>For sampling to be valid, all statistical samples must be random</a:t>
            </a:r>
          </a:p>
          <a:p>
            <a:pPr lvl="1" eaLnBrk="1" hangingPunct="1"/>
            <a:r>
              <a:rPr lang="en-US" altLang="en-US" dirty="0"/>
              <a:t>Any random process will work</a:t>
            </a:r>
          </a:p>
          <a:p>
            <a:pPr lvl="1" eaLnBrk="1" hangingPunct="1"/>
            <a:r>
              <a:rPr lang="en-US" altLang="en-US" dirty="0"/>
              <a:t>Random Sampling Processes in Reference Materials</a:t>
            </a:r>
          </a:p>
          <a:p>
            <a:pPr lvl="1" eaLnBrk="1" hangingPunct="1"/>
            <a:r>
              <a:rPr lang="en-US" altLang="en-US" dirty="0"/>
              <a:t>Must stick with plan to be credible</a:t>
            </a:r>
          </a:p>
          <a:p>
            <a:pPr lvl="1" eaLnBrk="1" hangingPunct="1">
              <a:buFont typeface="Wingdings 2" panose="05020102010507070707" pitchFamily="18" charset="2"/>
              <a:buNone/>
            </a:pPr>
            <a:endParaRPr lang="en-US" altLang="en-US" dirty="0"/>
          </a:p>
          <a:p>
            <a:pPr eaLnBrk="1" hangingPunct="1"/>
            <a:endParaRPr lang="en-US" altLang="en-US" sz="1400" dirty="0"/>
          </a:p>
          <a:p>
            <a:pPr eaLnBrk="1" hangingPunct="1">
              <a:buFont typeface="Wingdings 2" panose="05020102010507070707" pitchFamily="18" charset="2"/>
              <a:buNone/>
            </a:pPr>
            <a:endParaRPr lang="en-US" altLang="en-US" dirty="0"/>
          </a:p>
          <a:p>
            <a:pPr eaLnBrk="1" hangingPunct="1"/>
            <a:endParaRPr lang="en-US" altLang="en-US" dirty="0"/>
          </a:p>
          <a:p>
            <a:pPr lvl="1" eaLnBrk="1" hangingPunct="1"/>
            <a:endParaRPr lang="en-US" alt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31157-06F9-CCE5-6BEA-AF4B9498744D}"/>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70659" name="Content Placeholder 2">
            <a:extLst>
              <a:ext uri="{FF2B5EF4-FFF2-40B4-BE49-F238E27FC236}">
                <a16:creationId xmlns:a16="http://schemas.microsoft.com/office/drawing/2014/main" id="{D2D3B1F8-FCAE-D58C-D2A6-E1C95C9690E2}"/>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eaLnBrk="1" hangingPunct="1"/>
            <a:r>
              <a:rPr lang="en-US" altLang="en-US"/>
              <a:t>Random Sampling</a:t>
            </a:r>
          </a:p>
          <a:p>
            <a:pPr lvl="1" eaLnBrk="1" hangingPunct="1"/>
            <a:r>
              <a:rPr lang="en-US" altLang="en-US"/>
              <a:t>Call IT</a:t>
            </a:r>
          </a:p>
          <a:p>
            <a:pPr lvl="1" eaLnBrk="1" hangingPunct="1"/>
            <a:r>
              <a:rPr lang="en-US" altLang="en-US"/>
              <a:t>Systematic Sampling (every Nth item)</a:t>
            </a:r>
          </a:p>
          <a:p>
            <a:pPr lvl="1" eaLnBrk="1" hangingPunct="1"/>
            <a:r>
              <a:rPr lang="en-US" altLang="en-US"/>
              <a:t>Stratified Sampling (proportional to presence in data)</a:t>
            </a:r>
          </a:p>
          <a:p>
            <a:pPr lvl="1" eaLnBrk="1" hangingPunct="1"/>
            <a:r>
              <a:rPr lang="en-US" altLang="en-US"/>
              <a:t>Cluster Sampling (random cluster, all sampled)</a:t>
            </a:r>
          </a:p>
          <a:p>
            <a:pPr lvl="1" eaLnBrk="1" hangingPunct="1"/>
            <a:r>
              <a:rPr lang="en-US" altLang="en-US"/>
              <a:t>Online Tools</a:t>
            </a:r>
          </a:p>
          <a:p>
            <a:pPr lvl="1" eaLnBrk="1" hangingPunct="1">
              <a:buFont typeface="Wingdings 2" panose="05020102010507070707" pitchFamily="18" charset="2"/>
              <a:buNone/>
            </a:pPr>
            <a:endParaRPr lang="en-US" altLang="en-US"/>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9CA2E-8CB2-E2BF-F52A-80C526A9A2EF}"/>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71683" name="Content Placeholder 2">
            <a:extLst>
              <a:ext uri="{FF2B5EF4-FFF2-40B4-BE49-F238E27FC236}">
                <a16:creationId xmlns:a16="http://schemas.microsoft.com/office/drawing/2014/main" id="{EBC6390D-CBD9-AA0E-8A57-B89E9A582B35}"/>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lvl="1" eaLnBrk="1" hangingPunct="1">
              <a:buFont typeface="Wingdings 2" panose="05020102010507070707" pitchFamily="18" charset="2"/>
              <a:buNone/>
            </a:pPr>
            <a:endParaRPr lang="en-US" altLang="en-US"/>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pic>
        <p:nvPicPr>
          <p:cNvPr id="71684" name="Picture 3">
            <a:extLst>
              <a:ext uri="{FF2B5EF4-FFF2-40B4-BE49-F238E27FC236}">
                <a16:creationId xmlns:a16="http://schemas.microsoft.com/office/drawing/2014/main" id="{FEA1B4A4-DD29-3BCB-294F-EE013878B1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5338" y="2084388"/>
            <a:ext cx="4716462" cy="454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16BB0-E3E9-4B0B-83D0-F8224DAB4E74}"/>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72707" name="Content Placeholder 2">
            <a:extLst>
              <a:ext uri="{FF2B5EF4-FFF2-40B4-BE49-F238E27FC236}">
                <a16:creationId xmlns:a16="http://schemas.microsoft.com/office/drawing/2014/main" id="{CF0136B0-92DF-8116-EFEF-F88DC3CDEE45}"/>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eaLnBrk="1" hangingPunct="1"/>
            <a:r>
              <a:rPr lang="en-US" altLang="en-US"/>
              <a:t>Statistical sampling</a:t>
            </a:r>
          </a:p>
          <a:p>
            <a:pPr eaLnBrk="1" hangingPunct="1"/>
            <a:endParaRPr lang="en-US" altLang="en-US"/>
          </a:p>
          <a:p>
            <a:pPr lvl="1" eaLnBrk="1" hangingPunct="1"/>
            <a:r>
              <a:rPr lang="en-US" altLang="en-US"/>
              <a:t>How many is enough?</a:t>
            </a:r>
          </a:p>
          <a:p>
            <a:pPr lvl="1" eaLnBrk="1" hangingPunct="1"/>
            <a:r>
              <a:rPr lang="en-US" altLang="en-US"/>
              <a:t>Statistical Sampling  to get 95% Confidence level</a:t>
            </a:r>
          </a:p>
          <a:p>
            <a:pPr lvl="1" eaLnBrk="1" hangingPunct="1"/>
            <a:r>
              <a:rPr lang="en-US" altLang="en-US"/>
              <a:t>Formula to determine sample size is:</a:t>
            </a:r>
          </a:p>
          <a:p>
            <a:pPr lvl="1" eaLnBrk="1" hangingPunct="1"/>
            <a:endParaRPr lang="en-US" altLang="en-US"/>
          </a:p>
          <a:p>
            <a:pPr lvl="1" eaLnBrk="1" hangingPunct="1"/>
            <a:endParaRPr lang="en-US" altLang="en-US"/>
          </a:p>
          <a:p>
            <a:pPr lvl="1" eaLnBrk="1" hangingPunct="1">
              <a:buFont typeface="Wingdings 2" panose="05020102010507070707" pitchFamily="18" charset="2"/>
              <a:buNone/>
            </a:pPr>
            <a:endParaRPr lang="en-US" altLang="en-US"/>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pic>
        <p:nvPicPr>
          <p:cNvPr id="72708" name="Picture 3">
            <a:extLst>
              <a:ext uri="{FF2B5EF4-FFF2-40B4-BE49-F238E27FC236}">
                <a16:creationId xmlns:a16="http://schemas.microsoft.com/office/drawing/2014/main" id="{CF04109C-ED7F-97F1-F520-241362DD5C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4876800"/>
            <a:ext cx="200977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E38BD-F2E0-65D7-DFCB-49EF81F33AE4}"/>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73731" name="Content Placeholder 2">
            <a:extLst>
              <a:ext uri="{FF2B5EF4-FFF2-40B4-BE49-F238E27FC236}">
                <a16:creationId xmlns:a16="http://schemas.microsoft.com/office/drawing/2014/main" id="{47CCF8E6-174D-7972-7DAE-C87FDC9AFCC6}"/>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lvl="1" eaLnBrk="1" hangingPunct="1">
              <a:buFont typeface="Wingdings 2" panose="05020102010507070707" pitchFamily="18" charset="2"/>
              <a:buNone/>
            </a:pPr>
            <a:endParaRPr lang="en-US" altLang="en-US"/>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pic>
        <p:nvPicPr>
          <p:cNvPr id="73732" name="Picture 4">
            <a:extLst>
              <a:ext uri="{FF2B5EF4-FFF2-40B4-BE49-F238E27FC236}">
                <a16:creationId xmlns:a16="http://schemas.microsoft.com/office/drawing/2014/main" id="{C149663A-E8AC-E850-1C6D-BEBBF5F57E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057400"/>
            <a:ext cx="4476750" cy="473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1A349-CEB8-68CB-B3FA-3C9CE21B15C6}"/>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74755" name="Content Placeholder 2">
            <a:extLst>
              <a:ext uri="{FF2B5EF4-FFF2-40B4-BE49-F238E27FC236}">
                <a16:creationId xmlns:a16="http://schemas.microsoft.com/office/drawing/2014/main" id="{83B9C52C-3553-D489-5977-ECF0B7E5BE8C}"/>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eaLnBrk="1" hangingPunct="1"/>
            <a:r>
              <a:rPr lang="en-US" altLang="en-US"/>
              <a:t>Non-Statistical sampling</a:t>
            </a:r>
          </a:p>
          <a:p>
            <a:pPr lvl="1" eaLnBrk="1" hangingPunct="1"/>
            <a:r>
              <a:rPr lang="en-US" altLang="en-US"/>
              <a:t>Random Sampling</a:t>
            </a:r>
          </a:p>
          <a:p>
            <a:pPr lvl="1" eaLnBrk="1" hangingPunct="1"/>
            <a:r>
              <a:rPr lang="en-US" altLang="en-US"/>
              <a:t>Fixed Interval</a:t>
            </a:r>
          </a:p>
          <a:p>
            <a:pPr lvl="1" eaLnBrk="1" hangingPunct="1"/>
            <a:r>
              <a:rPr lang="en-US" altLang="en-US"/>
              <a:t>Value-Weighted</a:t>
            </a:r>
          </a:p>
          <a:p>
            <a:pPr lvl="1" eaLnBrk="1" hangingPunct="1"/>
            <a:r>
              <a:rPr lang="en-US" altLang="en-US"/>
              <a:t>Block Selection</a:t>
            </a:r>
          </a:p>
          <a:p>
            <a:pPr lvl="1" eaLnBrk="1" hangingPunct="1"/>
            <a:r>
              <a:rPr lang="en-US" altLang="en-US"/>
              <a:t>Stratified Sampling</a:t>
            </a:r>
          </a:p>
          <a:p>
            <a:pPr lvl="1" eaLnBrk="1" hangingPunct="1">
              <a:buFont typeface="Wingdings 2" panose="05020102010507070707" pitchFamily="18" charset="2"/>
              <a:buNone/>
            </a:pPr>
            <a:endParaRPr lang="en-US" altLang="en-US"/>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A9EC4-5D93-3EF2-26F0-C4A7A533262A}"/>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75779" name="Content Placeholder 2">
            <a:extLst>
              <a:ext uri="{FF2B5EF4-FFF2-40B4-BE49-F238E27FC236}">
                <a16:creationId xmlns:a16="http://schemas.microsoft.com/office/drawing/2014/main" id="{28BDB11F-2A5D-F2CC-0453-BD6E8E2250AA}"/>
              </a:ext>
            </a:extLst>
          </p:cNvPr>
          <p:cNvSpPr>
            <a:spLocks noGrp="1"/>
          </p:cNvSpPr>
          <p:nvPr>
            <p:ph idx="1"/>
          </p:nvPr>
        </p:nvSpPr>
        <p:spPr>
          <a:xfrm>
            <a:off x="457200" y="1524000"/>
            <a:ext cx="8229600" cy="4770438"/>
          </a:xfrm>
        </p:spPr>
        <p:txBody>
          <a:bodyPr/>
          <a:lstStyle/>
          <a:p>
            <a:pPr eaLnBrk="1" hangingPunct="1"/>
            <a:r>
              <a:rPr lang="en-US" altLang="en-US" b="1" dirty="0"/>
              <a:t>The Audit Process</a:t>
            </a:r>
            <a:endParaRPr lang="en-US" altLang="en-US" dirty="0"/>
          </a:p>
          <a:p>
            <a:pPr lvl="1" eaLnBrk="1" hangingPunct="1"/>
            <a:endParaRPr lang="en-US" altLang="en-US" sz="1000" dirty="0"/>
          </a:p>
          <a:p>
            <a:pPr lvl="1" eaLnBrk="1" hangingPunct="1"/>
            <a:r>
              <a:rPr lang="en-US" altLang="en-US" sz="3200" dirty="0"/>
              <a:t>Documentation:</a:t>
            </a:r>
          </a:p>
          <a:p>
            <a:pPr lvl="2" eaLnBrk="1" hangingPunct="1"/>
            <a:r>
              <a:rPr lang="en-US" altLang="en-US" sz="3000" dirty="0"/>
              <a:t>Keep log of all items reviewed, actions taken, interviews conducted and results</a:t>
            </a:r>
          </a:p>
          <a:p>
            <a:pPr lvl="2" eaLnBrk="1" hangingPunct="1"/>
            <a:r>
              <a:rPr lang="en-US" altLang="en-US" sz="3000" dirty="0"/>
              <a:t>Copies of all exceptions (to be included in final report)</a:t>
            </a:r>
          </a:p>
          <a:p>
            <a:pPr lvl="2" eaLnBrk="1" hangingPunct="1"/>
            <a:r>
              <a:rPr lang="en-US" altLang="en-US" sz="3000" dirty="0"/>
              <a:t>Don’t skimp in data collection</a:t>
            </a:r>
          </a:p>
          <a:p>
            <a:pPr lvl="2" eaLnBrk="1" hangingPunct="1"/>
            <a:endParaRPr lang="en-US" altLang="en-US" sz="3000" dirty="0"/>
          </a:p>
          <a:p>
            <a:pPr eaLnBrk="1" hangingPunct="1"/>
            <a:endParaRPr lang="en-US" altLang="en-US" sz="3200" dirty="0"/>
          </a:p>
          <a:p>
            <a:pPr eaLnBrk="1" hangingPunct="1">
              <a:buFont typeface="Wingdings 2" panose="05020102010507070707" pitchFamily="18" charset="2"/>
              <a:buNone/>
            </a:pPr>
            <a:endParaRPr lang="en-US" altLang="en-US" dirty="0"/>
          </a:p>
          <a:p>
            <a:pPr eaLnBrk="1" hangingPunct="1"/>
            <a:endParaRPr lang="en-US" altLang="en-US" dirty="0"/>
          </a:p>
          <a:p>
            <a:pPr lvl="1" eaLnBrk="1" hangingPunct="1"/>
            <a:endParaRPr lang="en-US" alt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2D8B1-92DB-D997-4C4D-27388FF63553}"/>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76803" name="Content Placeholder 2">
            <a:extLst>
              <a:ext uri="{FF2B5EF4-FFF2-40B4-BE49-F238E27FC236}">
                <a16:creationId xmlns:a16="http://schemas.microsoft.com/office/drawing/2014/main" id="{13960476-86C6-3BF5-6960-E7B6D9087DA3}"/>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lvl="1" eaLnBrk="1" hangingPunct="1"/>
            <a:r>
              <a:rPr lang="en-US" altLang="en-US" sz="3200"/>
              <a:t>Analysis of Results</a:t>
            </a:r>
          </a:p>
          <a:p>
            <a:pPr lvl="1" eaLnBrk="1" hangingPunct="1"/>
            <a:endParaRPr lang="en-US" altLang="en-US" sz="3200"/>
          </a:p>
          <a:p>
            <a:pPr lvl="1" eaLnBrk="1" hangingPunct="1"/>
            <a:r>
              <a:rPr lang="en-US" altLang="en-US" sz="3200"/>
              <a:t>State facts and not opinions</a:t>
            </a:r>
          </a:p>
          <a:p>
            <a:pPr lvl="1" eaLnBrk="1" hangingPunct="1"/>
            <a:r>
              <a:rPr lang="en-US" altLang="en-US" sz="3200"/>
              <a:t>Be careful of confusing Correlation and Causation…</a:t>
            </a:r>
            <a:endParaRPr lang="en-US" altLang="en-US" sz="3000"/>
          </a:p>
          <a:p>
            <a:pPr lvl="2" eaLnBrk="1" hangingPunct="1"/>
            <a:endParaRPr lang="en-US" altLang="en-US" sz="3000"/>
          </a:p>
          <a:p>
            <a:pPr eaLnBrk="1" hangingPunct="1"/>
            <a:endParaRPr lang="en-US" altLang="en-US" sz="32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B2EE6-F949-BE67-1CFA-06CE3871A97D}"/>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77827" name="Content Placeholder 2">
            <a:extLst>
              <a:ext uri="{FF2B5EF4-FFF2-40B4-BE49-F238E27FC236}">
                <a16:creationId xmlns:a16="http://schemas.microsoft.com/office/drawing/2014/main" id="{CD95B97E-6FB4-0B21-359E-0759CCAA3315}"/>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eaLnBrk="1" hangingPunct="1"/>
            <a:r>
              <a:rPr lang="en-US" altLang="en-US"/>
              <a:t>Draft Report </a:t>
            </a:r>
            <a:r>
              <a:rPr lang="en-US" altLang="en-US" sz="2400"/>
              <a:t>(Not all Audits require formal reports)</a:t>
            </a:r>
          </a:p>
          <a:p>
            <a:pPr lvl="1" eaLnBrk="1" hangingPunct="1"/>
            <a:r>
              <a:rPr lang="en-US" altLang="en-US"/>
              <a:t>Use pre-formatted Report or your own design</a:t>
            </a:r>
          </a:p>
          <a:p>
            <a:pPr lvl="1" eaLnBrk="1" hangingPunct="1"/>
            <a:r>
              <a:rPr lang="en-US" altLang="en-US"/>
              <a:t>Describe the function process in detail</a:t>
            </a:r>
          </a:p>
          <a:p>
            <a:pPr lvl="1" eaLnBrk="1" hangingPunct="1"/>
            <a:r>
              <a:rPr lang="en-US" altLang="en-US"/>
              <a:t>Summarize findings</a:t>
            </a:r>
          </a:p>
          <a:p>
            <a:pPr lvl="2" eaLnBrk="1" hangingPunct="1"/>
            <a:r>
              <a:rPr lang="en-US" altLang="en-US"/>
              <a:t>Comparison to other cities and best practices</a:t>
            </a:r>
          </a:p>
          <a:p>
            <a:pPr lvl="2" eaLnBrk="1" hangingPunct="1"/>
            <a:r>
              <a:rPr lang="en-US" altLang="en-US"/>
              <a:t>Finding of internal review</a:t>
            </a:r>
          </a:p>
          <a:p>
            <a:pPr lvl="1" eaLnBrk="1" hangingPunct="1"/>
            <a:r>
              <a:rPr lang="en-US" altLang="en-US"/>
              <a:t>Detail of any failures in procedure or operations</a:t>
            </a:r>
          </a:p>
          <a:p>
            <a:pPr lvl="1" eaLnBrk="1" hangingPunct="1"/>
            <a:r>
              <a:rPr lang="en-US" altLang="en-US"/>
              <a:t>Detail of any management oversight failures</a:t>
            </a:r>
          </a:p>
          <a:p>
            <a:pPr lvl="1" eaLnBrk="1" hangingPunct="1"/>
            <a:r>
              <a:rPr lang="en-US" altLang="en-US"/>
              <a:t>Recommendations and future control methods</a:t>
            </a:r>
          </a:p>
          <a:p>
            <a:pPr lvl="1" eaLnBrk="1" hangingPunct="1"/>
            <a:endParaRPr lang="en-US" altLang="en-US"/>
          </a:p>
          <a:p>
            <a:pPr lvl="1" eaLnBrk="1" hangingPunct="1"/>
            <a:endParaRPr lang="en-US" altLang="en-US"/>
          </a:p>
          <a:p>
            <a:pPr lvl="1" eaLnBrk="1" hangingPunct="1">
              <a:buFont typeface="Wingdings 2" panose="05020102010507070707" pitchFamily="18" charset="2"/>
              <a:buNone/>
            </a:pPr>
            <a:endParaRPr lang="en-US" altLang="en-US"/>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2021F-F844-55CC-BDDE-237A686B664E}"/>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78851" name="Content Placeholder 2">
            <a:extLst>
              <a:ext uri="{FF2B5EF4-FFF2-40B4-BE49-F238E27FC236}">
                <a16:creationId xmlns:a16="http://schemas.microsoft.com/office/drawing/2014/main" id="{8B0670AE-2E48-AFF1-136E-DC4B33C7B6BA}"/>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eaLnBrk="1" hangingPunct="1"/>
            <a:r>
              <a:rPr lang="en-US" altLang="en-US"/>
              <a:t>Exit Conference</a:t>
            </a:r>
          </a:p>
          <a:p>
            <a:pPr lvl="1" eaLnBrk="1" hangingPunct="1"/>
            <a:r>
              <a:rPr lang="en-US" altLang="en-US"/>
              <a:t>Provide draft report to Unit Supervisor</a:t>
            </a:r>
          </a:p>
          <a:p>
            <a:pPr lvl="1" eaLnBrk="1" hangingPunct="1"/>
            <a:r>
              <a:rPr lang="en-US" altLang="en-US"/>
              <a:t>Clear review and response period</a:t>
            </a:r>
          </a:p>
          <a:p>
            <a:pPr lvl="1" eaLnBrk="1" hangingPunct="1"/>
            <a:r>
              <a:rPr lang="en-US" altLang="en-US"/>
              <a:t>Responses obtained / issues clarified</a:t>
            </a:r>
          </a:p>
          <a:p>
            <a:pPr lvl="1" eaLnBrk="1" hangingPunct="1"/>
            <a:endParaRPr lang="en-US" altLang="en-US"/>
          </a:p>
          <a:p>
            <a:pPr lvl="1" eaLnBrk="1" hangingPunct="1"/>
            <a:endParaRPr lang="en-US" altLang="en-US"/>
          </a:p>
          <a:p>
            <a:pPr lvl="1" eaLnBrk="1" hangingPunct="1"/>
            <a:endParaRPr lang="en-US" altLang="en-US"/>
          </a:p>
          <a:p>
            <a:pPr lvl="1" eaLnBrk="1" hangingPunct="1">
              <a:buFont typeface="Wingdings 2" panose="05020102010507070707" pitchFamily="18" charset="2"/>
              <a:buNone/>
            </a:pPr>
            <a:endParaRPr lang="en-US" altLang="en-US"/>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C7B94-6538-12CA-C332-C16BCBA3C23B}"/>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79875" name="Content Placeholder 2">
            <a:extLst>
              <a:ext uri="{FF2B5EF4-FFF2-40B4-BE49-F238E27FC236}">
                <a16:creationId xmlns:a16="http://schemas.microsoft.com/office/drawing/2014/main" id="{8280B0D0-43C1-D40B-0CA6-8EC64EB81D2B}"/>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eaLnBrk="1" hangingPunct="1"/>
            <a:r>
              <a:rPr lang="en-US" altLang="en-US"/>
              <a:t>Final Report</a:t>
            </a:r>
          </a:p>
          <a:p>
            <a:pPr lvl="1" eaLnBrk="1" hangingPunct="1"/>
            <a:r>
              <a:rPr lang="en-US" altLang="en-US"/>
              <a:t>Management  Responses added after each detailed issue</a:t>
            </a:r>
          </a:p>
          <a:p>
            <a:pPr lvl="1" eaLnBrk="1" hangingPunct="1"/>
            <a:r>
              <a:rPr lang="en-US" altLang="en-US"/>
              <a:t>Formatted as needed / spell checked</a:t>
            </a:r>
          </a:p>
          <a:p>
            <a:pPr lvl="1" eaLnBrk="1" hangingPunct="1"/>
            <a:r>
              <a:rPr lang="en-US" altLang="en-US"/>
              <a:t>Copies of attachments added</a:t>
            </a:r>
          </a:p>
          <a:p>
            <a:pPr lvl="1" eaLnBrk="1" hangingPunct="1"/>
            <a:r>
              <a:rPr lang="en-US" altLang="en-US"/>
              <a:t>Report and work papers submitted.</a:t>
            </a:r>
          </a:p>
          <a:p>
            <a:pPr lvl="1" eaLnBrk="1" hangingPunct="1"/>
            <a:endParaRPr lang="en-US" altLang="en-US"/>
          </a:p>
          <a:p>
            <a:pPr lvl="1" eaLnBrk="1" hangingPunct="1"/>
            <a:endParaRPr lang="en-US" altLang="en-US"/>
          </a:p>
          <a:p>
            <a:pPr lvl="1" eaLnBrk="1" hangingPunct="1"/>
            <a:endParaRPr lang="en-US" altLang="en-US"/>
          </a:p>
          <a:p>
            <a:pPr lvl="1" eaLnBrk="1" hangingPunct="1">
              <a:buFont typeface="Wingdings 2" panose="05020102010507070707" pitchFamily="18" charset="2"/>
              <a:buNone/>
            </a:pPr>
            <a:endParaRPr lang="en-US" altLang="en-US"/>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7A88A-3006-64E3-30E5-2DDA99B9048D}"/>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80899" name="Content Placeholder 2">
            <a:extLst>
              <a:ext uri="{FF2B5EF4-FFF2-40B4-BE49-F238E27FC236}">
                <a16:creationId xmlns:a16="http://schemas.microsoft.com/office/drawing/2014/main" id="{D076249F-BCE4-1E2A-AA08-630A7657947B}"/>
              </a:ext>
            </a:extLst>
          </p:cNvPr>
          <p:cNvSpPr>
            <a:spLocks noGrp="1"/>
          </p:cNvSpPr>
          <p:nvPr>
            <p:ph idx="1"/>
          </p:nvPr>
        </p:nvSpPr>
        <p:spPr>
          <a:xfrm>
            <a:off x="457200" y="1524000"/>
            <a:ext cx="8229600" cy="4770438"/>
          </a:xfrm>
        </p:spPr>
        <p:txBody>
          <a:bodyPr/>
          <a:lstStyle/>
          <a:p>
            <a:pPr eaLnBrk="1" hangingPunct="1"/>
            <a:r>
              <a:rPr lang="en-US" altLang="en-US" b="1" dirty="0"/>
              <a:t>The Audit Process</a:t>
            </a:r>
            <a:endParaRPr lang="en-US" altLang="en-US" dirty="0"/>
          </a:p>
          <a:p>
            <a:pPr lvl="1" eaLnBrk="1" hangingPunct="1"/>
            <a:endParaRPr lang="en-US" altLang="en-US" sz="1000" dirty="0"/>
          </a:p>
          <a:p>
            <a:pPr eaLnBrk="1" hangingPunct="1"/>
            <a:r>
              <a:rPr lang="en-US" altLang="en-US" dirty="0"/>
              <a:t>Follow-up</a:t>
            </a:r>
          </a:p>
          <a:p>
            <a:pPr lvl="1" eaLnBrk="1" hangingPunct="1"/>
            <a:r>
              <a:rPr lang="en-US" altLang="en-US" dirty="0"/>
              <a:t>Chief of Police is responsible for assigning or conducting follow-up activities</a:t>
            </a:r>
          </a:p>
          <a:p>
            <a:pPr lvl="1" eaLnBrk="1" hangingPunct="1"/>
            <a:r>
              <a:rPr lang="en-US" altLang="en-US" dirty="0"/>
              <a:t>Should schedule follow-up inspection to ensure completions and compliance</a:t>
            </a:r>
          </a:p>
          <a:p>
            <a:pPr lvl="1" eaLnBrk="1" hangingPunct="1"/>
            <a:r>
              <a:rPr lang="en-US" altLang="en-US" dirty="0"/>
              <a:t>Not all findings must be addressed</a:t>
            </a:r>
          </a:p>
          <a:p>
            <a:pPr lvl="1" eaLnBrk="1" hangingPunct="1"/>
            <a:endParaRPr lang="en-US" altLang="en-US" dirty="0"/>
          </a:p>
          <a:p>
            <a:pPr lvl="1" eaLnBrk="1" hangingPunct="1"/>
            <a:endParaRPr lang="en-US" altLang="en-US" dirty="0"/>
          </a:p>
          <a:p>
            <a:pPr lvl="1" eaLnBrk="1" hangingPunct="1"/>
            <a:endParaRPr lang="en-US" altLang="en-US" dirty="0"/>
          </a:p>
          <a:p>
            <a:pPr lvl="1" eaLnBrk="1" hangingPunct="1">
              <a:buFont typeface="Wingdings 2" panose="05020102010507070707" pitchFamily="18" charset="2"/>
              <a:buNone/>
            </a:pPr>
            <a:endParaRPr lang="en-US" altLang="en-US" dirty="0"/>
          </a:p>
          <a:p>
            <a:pPr eaLnBrk="1" hangingPunct="1"/>
            <a:endParaRPr lang="en-US" altLang="en-US" sz="1400" dirty="0"/>
          </a:p>
          <a:p>
            <a:pPr eaLnBrk="1" hangingPunct="1">
              <a:buFont typeface="Wingdings 2" panose="05020102010507070707" pitchFamily="18" charset="2"/>
              <a:buNone/>
            </a:pPr>
            <a:endParaRPr lang="en-US" altLang="en-US" dirty="0"/>
          </a:p>
          <a:p>
            <a:pPr eaLnBrk="1" hangingPunct="1"/>
            <a:endParaRPr lang="en-US" altLang="en-US" dirty="0"/>
          </a:p>
          <a:p>
            <a:pPr lvl="1" eaLnBrk="1" hangingPunct="1"/>
            <a:endParaRPr lang="en-US" alt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1411B-C3DB-AE04-6748-1CD612E4636D}"/>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81923" name="Content Placeholder 2">
            <a:extLst>
              <a:ext uri="{FF2B5EF4-FFF2-40B4-BE49-F238E27FC236}">
                <a16:creationId xmlns:a16="http://schemas.microsoft.com/office/drawing/2014/main" id="{CE88C283-4502-6054-845B-0F9938BFB322}"/>
              </a:ext>
            </a:extLst>
          </p:cNvPr>
          <p:cNvSpPr>
            <a:spLocks noGrp="1"/>
          </p:cNvSpPr>
          <p:nvPr>
            <p:ph idx="1"/>
          </p:nvPr>
        </p:nvSpPr>
        <p:spPr>
          <a:xfrm>
            <a:off x="457200" y="1524000"/>
            <a:ext cx="8229600" cy="4770438"/>
          </a:xfrm>
        </p:spPr>
        <p:txBody>
          <a:bodyPr/>
          <a:lstStyle/>
          <a:p>
            <a:pPr eaLnBrk="1" hangingPunct="1"/>
            <a:r>
              <a:rPr lang="en-US" altLang="en-US" b="1"/>
              <a:t>The Audit Process</a:t>
            </a:r>
            <a:endParaRPr lang="en-US" altLang="en-US"/>
          </a:p>
          <a:p>
            <a:pPr lvl="1" eaLnBrk="1" hangingPunct="1"/>
            <a:endParaRPr lang="en-US" altLang="en-US" sz="1000"/>
          </a:p>
          <a:p>
            <a:pPr lvl="1" eaLnBrk="1" hangingPunct="1"/>
            <a:endParaRPr lang="en-US" altLang="en-US" sz="1000"/>
          </a:p>
          <a:p>
            <a:pPr eaLnBrk="1" hangingPunct="1"/>
            <a:r>
              <a:rPr lang="en-US" altLang="en-US"/>
              <a:t>What gets inspected, gets Done!</a:t>
            </a:r>
          </a:p>
          <a:p>
            <a:pPr eaLnBrk="1" hangingPunct="1"/>
            <a:endParaRPr lang="en-US" altLang="en-US"/>
          </a:p>
          <a:p>
            <a:pPr eaLnBrk="1" hangingPunct="1"/>
            <a:r>
              <a:rPr lang="en-US" altLang="en-US"/>
              <a:t>Don’t Expect what you don’t Inspect!</a:t>
            </a:r>
          </a:p>
          <a:p>
            <a:pPr eaLnBrk="1" hangingPunct="1"/>
            <a:endParaRPr lang="en-US" altLang="en-US"/>
          </a:p>
          <a:p>
            <a:pPr lvl="1" eaLnBrk="1" hangingPunct="1"/>
            <a:endParaRPr lang="en-US" altLang="en-US"/>
          </a:p>
          <a:p>
            <a:pPr lvl="1" eaLnBrk="1" hangingPunct="1"/>
            <a:endParaRPr lang="en-US" altLang="en-US"/>
          </a:p>
          <a:p>
            <a:pPr lvl="1" eaLnBrk="1" hangingPunct="1"/>
            <a:endParaRPr lang="en-US" altLang="en-US"/>
          </a:p>
          <a:p>
            <a:pPr lvl="1" eaLnBrk="1" hangingPunct="1">
              <a:buFont typeface="Wingdings 2" panose="05020102010507070707" pitchFamily="18" charset="2"/>
              <a:buNone/>
            </a:pPr>
            <a:endParaRPr lang="en-US" altLang="en-US"/>
          </a:p>
          <a:p>
            <a:pPr eaLnBrk="1" hangingPunct="1"/>
            <a:endParaRPr lang="en-US" altLang="en-US" sz="1400"/>
          </a:p>
          <a:p>
            <a:pPr eaLnBrk="1" hangingPunct="1">
              <a:buFont typeface="Wingdings 2" panose="05020102010507070707" pitchFamily="18" charset="2"/>
              <a:buNone/>
            </a:pPr>
            <a:endParaRPr lang="en-US" altLang="en-US"/>
          </a:p>
          <a:p>
            <a:pPr eaLnBrk="1" hangingPunct="1"/>
            <a:endParaRPr lang="en-US" altLang="en-US"/>
          </a:p>
          <a:p>
            <a:pPr lvl="1" eaLnBrk="1" hangingPunct="1"/>
            <a:endParaRPr lang="en-US" alt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B21B6-5503-1CAB-B90C-A2B8158E2820}"/>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82947" name="Content Placeholder 2">
            <a:extLst>
              <a:ext uri="{FF2B5EF4-FFF2-40B4-BE49-F238E27FC236}">
                <a16:creationId xmlns:a16="http://schemas.microsoft.com/office/drawing/2014/main" id="{48696538-C830-03CB-2275-6F70BE896475}"/>
              </a:ext>
            </a:extLst>
          </p:cNvPr>
          <p:cNvSpPr>
            <a:spLocks noGrp="1"/>
          </p:cNvSpPr>
          <p:nvPr>
            <p:ph idx="1"/>
          </p:nvPr>
        </p:nvSpPr>
        <p:spPr>
          <a:xfrm>
            <a:off x="457200" y="1524000"/>
            <a:ext cx="8229600" cy="4770438"/>
          </a:xfrm>
        </p:spPr>
        <p:txBody>
          <a:bodyPr/>
          <a:lstStyle/>
          <a:p>
            <a:pPr eaLnBrk="1" hangingPunct="1"/>
            <a:r>
              <a:rPr lang="en-US" altLang="en-US" b="1" dirty="0"/>
              <a:t>Setting Up and Audit Schedule</a:t>
            </a:r>
            <a:endParaRPr lang="en-US" altLang="en-US" dirty="0"/>
          </a:p>
          <a:p>
            <a:pPr lvl="1" eaLnBrk="1" hangingPunct="1"/>
            <a:endParaRPr lang="en-US" altLang="en-US" sz="1000" dirty="0"/>
          </a:p>
          <a:p>
            <a:pPr lvl="1" eaLnBrk="1" hangingPunct="1"/>
            <a:endParaRPr lang="en-US" altLang="en-US" sz="1000" dirty="0"/>
          </a:p>
          <a:p>
            <a:pPr eaLnBrk="1" hangingPunct="1"/>
            <a:r>
              <a:rPr lang="en-US" altLang="en-US" dirty="0"/>
              <a:t>Depends on Size of Department</a:t>
            </a:r>
          </a:p>
          <a:p>
            <a:pPr eaLnBrk="1" hangingPunct="1"/>
            <a:r>
              <a:rPr lang="en-US" altLang="en-US" dirty="0"/>
              <a:t>Depends on resources</a:t>
            </a:r>
          </a:p>
          <a:p>
            <a:pPr eaLnBrk="1" hangingPunct="1"/>
            <a:r>
              <a:rPr lang="en-US" altLang="en-US" dirty="0"/>
              <a:t>Depends on Risk</a:t>
            </a:r>
          </a:p>
          <a:p>
            <a:pPr eaLnBrk="1" hangingPunct="1"/>
            <a:r>
              <a:rPr lang="en-US" altLang="en-US" dirty="0"/>
              <a:t>The chief determines the Audit Schedule</a:t>
            </a:r>
          </a:p>
          <a:p>
            <a:pPr lvl="1" eaLnBrk="1" hangingPunct="1"/>
            <a:endParaRPr lang="en-US" altLang="en-US" dirty="0"/>
          </a:p>
          <a:p>
            <a:pPr lvl="1" eaLnBrk="1" hangingPunct="1"/>
            <a:endParaRPr lang="en-US" altLang="en-US" dirty="0"/>
          </a:p>
          <a:p>
            <a:pPr lvl="1" eaLnBrk="1" hangingPunct="1"/>
            <a:endParaRPr lang="en-US" altLang="en-US" dirty="0"/>
          </a:p>
          <a:p>
            <a:pPr lvl="1" eaLnBrk="1" hangingPunct="1">
              <a:buFont typeface="Wingdings 2" panose="05020102010507070707" pitchFamily="18" charset="2"/>
              <a:buNone/>
            </a:pPr>
            <a:endParaRPr lang="en-US" altLang="en-US" dirty="0"/>
          </a:p>
          <a:p>
            <a:pPr eaLnBrk="1" hangingPunct="1"/>
            <a:endParaRPr lang="en-US" altLang="en-US" sz="1400" dirty="0"/>
          </a:p>
          <a:p>
            <a:pPr eaLnBrk="1" hangingPunct="1">
              <a:buFont typeface="Wingdings 2" panose="05020102010507070707" pitchFamily="18" charset="2"/>
              <a:buNone/>
            </a:pPr>
            <a:endParaRPr lang="en-US" altLang="en-US" dirty="0"/>
          </a:p>
          <a:p>
            <a:pPr eaLnBrk="1" hangingPunct="1"/>
            <a:endParaRPr lang="en-US" altLang="en-US" dirty="0"/>
          </a:p>
          <a:p>
            <a:pPr lvl="1" eaLnBrk="1" hangingPunct="1"/>
            <a:endParaRPr lang="en-US" alt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6538E-8451-6919-C434-53F34E2F4043}"/>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83971" name="Content Placeholder 2">
            <a:extLst>
              <a:ext uri="{FF2B5EF4-FFF2-40B4-BE49-F238E27FC236}">
                <a16:creationId xmlns:a16="http://schemas.microsoft.com/office/drawing/2014/main" id="{BC9A69CC-241E-D9E8-4987-C86E11F401C1}"/>
              </a:ext>
            </a:extLst>
          </p:cNvPr>
          <p:cNvSpPr>
            <a:spLocks noGrp="1"/>
          </p:cNvSpPr>
          <p:nvPr>
            <p:ph idx="1"/>
          </p:nvPr>
        </p:nvSpPr>
        <p:spPr>
          <a:xfrm>
            <a:off x="457200" y="1524000"/>
            <a:ext cx="8229600" cy="4770438"/>
          </a:xfrm>
        </p:spPr>
        <p:txBody>
          <a:bodyPr/>
          <a:lstStyle/>
          <a:p>
            <a:pPr eaLnBrk="1" hangingPunct="1"/>
            <a:r>
              <a:rPr lang="en-US" altLang="en-US" b="1" dirty="0"/>
              <a:t>Your Departmental Audit Plan… (overall plan)</a:t>
            </a:r>
            <a:endParaRPr lang="en-US" altLang="en-US" dirty="0"/>
          </a:p>
          <a:p>
            <a:pPr lvl="1" eaLnBrk="1" hangingPunct="1"/>
            <a:r>
              <a:rPr lang="en-US" altLang="en-US" dirty="0"/>
              <a:t>Risk Assessment and Department problems first</a:t>
            </a:r>
          </a:p>
          <a:p>
            <a:pPr lvl="1" eaLnBrk="1" hangingPunct="1"/>
            <a:r>
              <a:rPr lang="en-US" altLang="en-US" dirty="0"/>
              <a:t>Determine how you can audit (Special audit, monthly report, after action, checklist)</a:t>
            </a:r>
          </a:p>
          <a:p>
            <a:pPr lvl="1" eaLnBrk="1" hangingPunct="1"/>
            <a:r>
              <a:rPr lang="en-US" altLang="en-US" dirty="0"/>
              <a:t>Resource Availability (who can do audits)</a:t>
            </a:r>
          </a:p>
          <a:p>
            <a:pPr lvl="1" eaLnBrk="1" hangingPunct="1"/>
            <a:r>
              <a:rPr lang="en-US" altLang="en-US" dirty="0"/>
              <a:t>Identify Audits to be conducted</a:t>
            </a:r>
          </a:p>
          <a:p>
            <a:pPr lvl="1" eaLnBrk="1" hangingPunct="1"/>
            <a:r>
              <a:rPr lang="en-US" altLang="en-US" dirty="0"/>
              <a:t>Determine frequency</a:t>
            </a:r>
          </a:p>
          <a:p>
            <a:pPr lvl="1" eaLnBrk="1" hangingPunct="1"/>
            <a:r>
              <a:rPr lang="en-US" altLang="en-US" dirty="0"/>
              <a:t>Schedule throughout year</a:t>
            </a:r>
          </a:p>
          <a:p>
            <a:pPr lvl="1" eaLnBrk="1" hangingPunct="1"/>
            <a:r>
              <a:rPr lang="en-US" altLang="en-US" dirty="0"/>
              <a:t>Find and assign personnel to conduct</a:t>
            </a:r>
          </a:p>
          <a:p>
            <a:pPr lvl="1" eaLnBrk="1" hangingPunct="1"/>
            <a:endParaRPr lang="en-US" altLang="en-US" dirty="0"/>
          </a:p>
          <a:p>
            <a:pPr lvl="1" eaLnBrk="1" hangingPunct="1"/>
            <a:endParaRPr lang="en-US" altLang="en-US" dirty="0"/>
          </a:p>
          <a:p>
            <a:pPr eaLnBrk="1" hangingPunct="1"/>
            <a:endParaRPr lang="en-US" altLang="en-US" sz="1400" dirty="0"/>
          </a:p>
          <a:p>
            <a:pPr eaLnBrk="1" hangingPunct="1">
              <a:buFont typeface="Wingdings 2" panose="05020102010507070707" pitchFamily="18" charset="2"/>
              <a:buNone/>
            </a:pPr>
            <a:endParaRPr lang="en-US" altLang="en-US" dirty="0"/>
          </a:p>
          <a:p>
            <a:pPr eaLnBrk="1" hangingPunct="1"/>
            <a:endParaRPr lang="en-US" altLang="en-US" dirty="0"/>
          </a:p>
          <a:p>
            <a:pPr lvl="1" eaLnBrk="1" hangingPunct="1"/>
            <a:endParaRPr lang="en-US" alt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D4D6E-7E55-1E43-A49D-6A2FA2982230}"/>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84995" name="Content Placeholder 2">
            <a:extLst>
              <a:ext uri="{FF2B5EF4-FFF2-40B4-BE49-F238E27FC236}">
                <a16:creationId xmlns:a16="http://schemas.microsoft.com/office/drawing/2014/main" id="{DC1C28A2-7BB8-4BAB-FBFA-E78580E4D780}"/>
              </a:ext>
            </a:extLst>
          </p:cNvPr>
          <p:cNvSpPr>
            <a:spLocks noGrp="1"/>
          </p:cNvSpPr>
          <p:nvPr>
            <p:ph idx="1"/>
          </p:nvPr>
        </p:nvSpPr>
        <p:spPr>
          <a:xfrm>
            <a:off x="457200" y="1524000"/>
            <a:ext cx="8229600" cy="4770438"/>
          </a:xfrm>
        </p:spPr>
        <p:txBody>
          <a:bodyPr/>
          <a:lstStyle/>
          <a:p>
            <a:pPr eaLnBrk="1" hangingPunct="1"/>
            <a:r>
              <a:rPr lang="en-US" altLang="en-US" b="1" dirty="0"/>
              <a:t>Setting Up and Audit Schedule</a:t>
            </a:r>
            <a:endParaRPr lang="en-US" altLang="en-US" dirty="0"/>
          </a:p>
          <a:p>
            <a:pPr lvl="1" eaLnBrk="1" hangingPunct="1"/>
            <a:endParaRPr lang="en-US" altLang="en-US" sz="1000" dirty="0"/>
          </a:p>
          <a:p>
            <a:pPr lvl="1" eaLnBrk="1" hangingPunct="1"/>
            <a:endParaRPr lang="en-US" altLang="en-US" sz="1000" dirty="0"/>
          </a:p>
          <a:p>
            <a:pPr eaLnBrk="1" hangingPunct="1"/>
            <a:r>
              <a:rPr lang="en-US" altLang="en-US" dirty="0"/>
              <a:t>Group Discussion – What are our highest risks?</a:t>
            </a:r>
          </a:p>
          <a:p>
            <a:pPr lvl="1" eaLnBrk="1" hangingPunct="1"/>
            <a:r>
              <a:rPr lang="en-US" altLang="en-US" dirty="0"/>
              <a:t>Admin				Support</a:t>
            </a:r>
          </a:p>
          <a:p>
            <a:pPr lvl="1" eaLnBrk="1" hangingPunct="1"/>
            <a:r>
              <a:rPr lang="en-US" altLang="en-US" dirty="0"/>
              <a:t>Operations			Cash Handling	</a:t>
            </a:r>
          </a:p>
          <a:p>
            <a:pPr lvl="2" eaLnBrk="1" hangingPunct="1"/>
            <a:r>
              <a:rPr lang="en-US" altLang="en-US" dirty="0"/>
              <a:t>Patrol				Property</a:t>
            </a:r>
          </a:p>
          <a:p>
            <a:pPr lvl="2" eaLnBrk="1" hangingPunct="1"/>
            <a:r>
              <a:rPr lang="en-US" altLang="en-US" dirty="0"/>
              <a:t>Investigations			Equipment</a:t>
            </a:r>
          </a:p>
          <a:p>
            <a:pPr lvl="2" eaLnBrk="1" hangingPunct="1"/>
            <a:r>
              <a:rPr lang="en-US" altLang="en-US" dirty="0"/>
              <a:t>Special Ops			</a:t>
            </a:r>
          </a:p>
          <a:p>
            <a:pPr lvl="1" eaLnBrk="1" hangingPunct="1"/>
            <a:r>
              <a:rPr lang="en-US" altLang="en-US" dirty="0"/>
              <a:t>What got Officers/Citizens Hurt or damaged Dept?</a:t>
            </a:r>
          </a:p>
          <a:p>
            <a:pPr lvl="1" eaLnBrk="1" hangingPunct="1"/>
            <a:r>
              <a:rPr lang="en-US" altLang="en-US" dirty="0"/>
              <a:t>What got Chiefs Fired?</a:t>
            </a:r>
          </a:p>
          <a:p>
            <a:pPr lvl="1" eaLnBrk="1" hangingPunct="1"/>
            <a:endParaRPr lang="en-US" altLang="en-US" dirty="0"/>
          </a:p>
          <a:p>
            <a:pPr lvl="1" eaLnBrk="1" hangingPunct="1"/>
            <a:endParaRPr lang="en-US" altLang="en-US" dirty="0"/>
          </a:p>
          <a:p>
            <a:pPr lvl="1" eaLnBrk="1" hangingPunct="1"/>
            <a:endParaRPr lang="en-US" altLang="en-US" dirty="0"/>
          </a:p>
          <a:p>
            <a:pPr lvl="1" eaLnBrk="1" hangingPunct="1">
              <a:buFont typeface="Wingdings 2" panose="05020102010507070707" pitchFamily="18" charset="2"/>
              <a:buNone/>
            </a:pPr>
            <a:endParaRPr lang="en-US" altLang="en-US" dirty="0"/>
          </a:p>
          <a:p>
            <a:pPr eaLnBrk="1" hangingPunct="1"/>
            <a:endParaRPr lang="en-US" altLang="en-US" sz="1400" dirty="0"/>
          </a:p>
          <a:p>
            <a:pPr eaLnBrk="1" hangingPunct="1">
              <a:buFont typeface="Wingdings 2" panose="05020102010507070707" pitchFamily="18" charset="2"/>
              <a:buNone/>
            </a:pPr>
            <a:endParaRPr lang="en-US" altLang="en-US" dirty="0"/>
          </a:p>
          <a:p>
            <a:pPr eaLnBrk="1" hangingPunct="1"/>
            <a:endParaRPr lang="en-US" altLang="en-US" dirty="0"/>
          </a:p>
          <a:p>
            <a:pPr lvl="1" eaLnBrk="1" hangingPunct="1"/>
            <a:endParaRPr lang="en-US" alt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E63FE-989F-ABD4-223A-E528CABCD378}"/>
              </a:ext>
            </a:extLst>
          </p:cNvPr>
          <p:cNvSpPr>
            <a:spLocks noGrp="1"/>
          </p:cNvSpPr>
          <p:nvPr>
            <p:ph type="title"/>
          </p:nvPr>
        </p:nvSpPr>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86019" name="Content Placeholder 2">
            <a:extLst>
              <a:ext uri="{FF2B5EF4-FFF2-40B4-BE49-F238E27FC236}">
                <a16:creationId xmlns:a16="http://schemas.microsoft.com/office/drawing/2014/main" id="{196B1316-8C7C-DCE9-209D-D52D55BA7A99}"/>
              </a:ext>
            </a:extLst>
          </p:cNvPr>
          <p:cNvSpPr>
            <a:spLocks noGrp="1"/>
          </p:cNvSpPr>
          <p:nvPr>
            <p:ph idx="1"/>
          </p:nvPr>
        </p:nvSpPr>
        <p:spPr>
          <a:xfrm>
            <a:off x="449263" y="2133600"/>
            <a:ext cx="8229600" cy="4114800"/>
          </a:xfrm>
        </p:spPr>
        <p:txBody>
          <a:bodyPr/>
          <a:lstStyle/>
          <a:p>
            <a:pPr eaLnBrk="1" hangingPunct="1"/>
            <a:endParaRPr lang="en-US" altLang="en-US"/>
          </a:p>
          <a:p>
            <a:pPr eaLnBrk="1" hangingPunct="1"/>
            <a:endParaRPr lang="en-US" altLang="en-US"/>
          </a:p>
          <a:p>
            <a:pPr eaLnBrk="1" hangingPunct="1"/>
            <a:r>
              <a:rPr lang="en-US" altLang="en-US" sz="8000"/>
              <a:t>Examples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AF6DC-C9FC-0B26-AB0A-59D42BA95673}"/>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87043" name="Content Placeholder 2">
            <a:extLst>
              <a:ext uri="{FF2B5EF4-FFF2-40B4-BE49-F238E27FC236}">
                <a16:creationId xmlns:a16="http://schemas.microsoft.com/office/drawing/2014/main" id="{0E9215E6-1DFD-D597-2007-F796CED5D6FB}"/>
              </a:ext>
            </a:extLst>
          </p:cNvPr>
          <p:cNvSpPr>
            <a:spLocks noGrp="1"/>
          </p:cNvSpPr>
          <p:nvPr>
            <p:ph idx="1"/>
          </p:nvPr>
        </p:nvSpPr>
        <p:spPr>
          <a:xfrm>
            <a:off x="457200" y="1524000"/>
            <a:ext cx="8229600" cy="4770438"/>
          </a:xfrm>
        </p:spPr>
        <p:txBody>
          <a:bodyPr/>
          <a:lstStyle/>
          <a:p>
            <a:pPr eaLnBrk="1" hangingPunct="1"/>
            <a:r>
              <a:rPr lang="en-US" altLang="en-US"/>
              <a:t>Examples of Administrative Audits</a:t>
            </a:r>
          </a:p>
          <a:p>
            <a:pPr eaLnBrk="1" hangingPunct="1"/>
            <a:endParaRPr lang="en-US" altLang="en-US" sz="1200"/>
          </a:p>
          <a:p>
            <a:pPr lvl="1" eaLnBrk="1" hangingPunct="1"/>
            <a:r>
              <a:rPr lang="en-US" altLang="en-US"/>
              <a:t>Overtime Use / Time Reporting</a:t>
            </a:r>
          </a:p>
          <a:p>
            <a:pPr lvl="1" eaLnBrk="1" hangingPunct="1"/>
            <a:r>
              <a:rPr lang="en-US" altLang="en-US"/>
              <a:t>Special Weapons and Equipment</a:t>
            </a:r>
          </a:p>
          <a:p>
            <a:pPr lvl="1" eaLnBrk="1" hangingPunct="1"/>
            <a:r>
              <a:rPr lang="en-US" altLang="en-US"/>
              <a:t>All department weapons</a:t>
            </a:r>
          </a:p>
          <a:p>
            <a:pPr lvl="1" eaLnBrk="1" hangingPunct="1"/>
            <a:r>
              <a:rPr lang="en-US" altLang="en-US"/>
              <a:t>Petty Cash Funds / Confidential Fund</a:t>
            </a:r>
          </a:p>
          <a:p>
            <a:pPr lvl="1" eaLnBrk="1" hangingPunct="1"/>
            <a:r>
              <a:rPr lang="en-US" altLang="en-US"/>
              <a:t>Required Training / Qualifications</a:t>
            </a:r>
          </a:p>
          <a:p>
            <a:pPr lvl="1" eaLnBrk="1" hangingPunct="1"/>
            <a:r>
              <a:rPr lang="en-US" altLang="en-US"/>
              <a:t>Off-Duty Jobs</a:t>
            </a:r>
          </a:p>
          <a:p>
            <a:pPr lvl="1" eaLnBrk="1" hangingPunct="1"/>
            <a:r>
              <a:rPr lang="en-US" altLang="en-US"/>
              <a:t>Seized Assets</a:t>
            </a:r>
          </a:p>
          <a:p>
            <a:pPr lvl="1" eaLnBrk="1" hangingPunct="1"/>
            <a:r>
              <a:rPr lang="en-US" altLang="en-US"/>
              <a:t>Citizen/Employee Complaint process</a:t>
            </a:r>
          </a:p>
          <a:p>
            <a:pPr eaLnBrk="1" hangingPunct="1"/>
            <a:endParaRPr lang="en-US" alt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59D42-3BD0-662B-228C-364FE1E4236D}"/>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88067" name="Content Placeholder 2">
            <a:extLst>
              <a:ext uri="{FF2B5EF4-FFF2-40B4-BE49-F238E27FC236}">
                <a16:creationId xmlns:a16="http://schemas.microsoft.com/office/drawing/2014/main" id="{A4F0BD81-A873-8A8A-7548-07E000AF16B6}"/>
              </a:ext>
            </a:extLst>
          </p:cNvPr>
          <p:cNvSpPr>
            <a:spLocks noGrp="1"/>
          </p:cNvSpPr>
          <p:nvPr>
            <p:ph idx="1"/>
          </p:nvPr>
        </p:nvSpPr>
        <p:spPr>
          <a:xfrm>
            <a:off x="457200" y="1524000"/>
            <a:ext cx="8229600" cy="4770438"/>
          </a:xfrm>
        </p:spPr>
        <p:txBody>
          <a:bodyPr/>
          <a:lstStyle/>
          <a:p>
            <a:pPr eaLnBrk="1" hangingPunct="1"/>
            <a:r>
              <a:rPr lang="en-US" altLang="en-US"/>
              <a:t>Examples of Operational Audits</a:t>
            </a:r>
          </a:p>
          <a:p>
            <a:pPr eaLnBrk="1" hangingPunct="1"/>
            <a:endParaRPr lang="en-US" altLang="en-US" sz="1200"/>
          </a:p>
          <a:p>
            <a:pPr lvl="1" eaLnBrk="1" hangingPunct="1"/>
            <a:r>
              <a:rPr lang="en-US" altLang="en-US" sz="2000"/>
              <a:t>Body Cam Reviews</a:t>
            </a:r>
          </a:p>
          <a:p>
            <a:pPr lvl="3" eaLnBrk="1" hangingPunct="1"/>
            <a:r>
              <a:rPr lang="en-US" altLang="en-US" sz="2000"/>
              <a:t>Required reviews of all arrests for COC arrests?</a:t>
            </a:r>
          </a:p>
          <a:p>
            <a:pPr lvl="3" eaLnBrk="1" hangingPunct="1"/>
            <a:r>
              <a:rPr lang="en-US" altLang="en-US" sz="2000"/>
              <a:t>Arrest Reports / Body Cam Reviews </a:t>
            </a:r>
          </a:p>
          <a:p>
            <a:pPr lvl="3" eaLnBrk="1" hangingPunct="1"/>
            <a:r>
              <a:rPr lang="en-US" altLang="en-US" sz="2000"/>
              <a:t>Use of Force / Body Cam and Car cam review</a:t>
            </a:r>
          </a:p>
          <a:p>
            <a:pPr lvl="1" eaLnBrk="1" hangingPunct="1"/>
            <a:r>
              <a:rPr lang="en-US" altLang="en-US" sz="2000"/>
              <a:t>Special Detail Compliance (Hot Spot)</a:t>
            </a:r>
          </a:p>
          <a:p>
            <a:pPr lvl="1" eaLnBrk="1" hangingPunct="1"/>
            <a:r>
              <a:rPr lang="en-US" altLang="en-US" sz="2000"/>
              <a:t>Traffic Enforcement Activity</a:t>
            </a:r>
          </a:p>
          <a:p>
            <a:pPr lvl="1" eaLnBrk="1" hangingPunct="1"/>
            <a:r>
              <a:rPr lang="en-US" altLang="en-US" sz="2000"/>
              <a:t>Scheduling Efficiency</a:t>
            </a:r>
          </a:p>
          <a:p>
            <a:pPr lvl="1" eaLnBrk="1" hangingPunct="1"/>
            <a:r>
              <a:rPr lang="en-US" altLang="en-US" sz="2000"/>
              <a:t>Case Management / Case Clearances</a:t>
            </a:r>
          </a:p>
          <a:p>
            <a:pPr lvl="1" eaLnBrk="1" hangingPunct="1"/>
            <a:r>
              <a:rPr lang="en-US" altLang="en-US" sz="2000"/>
              <a:t>Warrant Affidavit Veracity / Warrant Execution Process</a:t>
            </a:r>
          </a:p>
          <a:p>
            <a:pPr lvl="1" eaLnBrk="1" hangingPunct="1"/>
            <a:r>
              <a:rPr lang="en-US" altLang="en-US" sz="2000"/>
              <a:t>Special Unit Operations and Effectiveness</a:t>
            </a:r>
          </a:p>
          <a:p>
            <a:pPr lvl="1" eaLnBrk="1" hangingPunct="1"/>
            <a:endParaRPr lang="en-US" altLang="en-US"/>
          </a:p>
          <a:p>
            <a:pPr eaLnBrk="1" hangingPunct="1"/>
            <a:endParaRPr lang="en-US" alt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3AE1C-2B25-1741-AD8C-CCEA368C3E1C}"/>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 </a:t>
            </a:r>
          </a:p>
        </p:txBody>
      </p:sp>
      <p:sp>
        <p:nvSpPr>
          <p:cNvPr id="90115" name="Content Placeholder 2">
            <a:extLst>
              <a:ext uri="{FF2B5EF4-FFF2-40B4-BE49-F238E27FC236}">
                <a16:creationId xmlns:a16="http://schemas.microsoft.com/office/drawing/2014/main" id="{91231E5C-8C31-9551-6AD0-9016B39BDF8C}"/>
              </a:ext>
            </a:extLst>
          </p:cNvPr>
          <p:cNvSpPr>
            <a:spLocks noGrp="1"/>
          </p:cNvSpPr>
          <p:nvPr>
            <p:ph idx="1"/>
          </p:nvPr>
        </p:nvSpPr>
        <p:spPr>
          <a:xfrm>
            <a:off x="457200" y="1524000"/>
            <a:ext cx="8229600" cy="4770438"/>
          </a:xfrm>
        </p:spPr>
        <p:txBody>
          <a:bodyPr/>
          <a:lstStyle/>
          <a:p>
            <a:pPr lvl="1" eaLnBrk="1" hangingPunct="1"/>
            <a:endParaRPr lang="en-US" altLang="en-US"/>
          </a:p>
          <a:p>
            <a:pPr eaLnBrk="1" hangingPunct="1"/>
            <a:endParaRPr lang="en-US" altLang="en-US"/>
          </a:p>
        </p:txBody>
      </p:sp>
      <p:pic>
        <p:nvPicPr>
          <p:cNvPr id="90116" name="Picture 3">
            <a:extLst>
              <a:ext uri="{FF2B5EF4-FFF2-40B4-BE49-F238E27FC236}">
                <a16:creationId xmlns:a16="http://schemas.microsoft.com/office/drawing/2014/main" id="{BE4D3F3A-1DD5-AE4D-D733-CE7AC0BEE7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950" y="557213"/>
            <a:ext cx="7658100"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4002F-6097-DC3A-D720-4A121D00F8E0}"/>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 </a:t>
            </a:r>
          </a:p>
        </p:txBody>
      </p:sp>
      <p:sp>
        <p:nvSpPr>
          <p:cNvPr id="92163" name="Content Placeholder 2">
            <a:extLst>
              <a:ext uri="{FF2B5EF4-FFF2-40B4-BE49-F238E27FC236}">
                <a16:creationId xmlns:a16="http://schemas.microsoft.com/office/drawing/2014/main" id="{E704D98E-B35F-250D-5BD5-2FD02C008601}"/>
              </a:ext>
            </a:extLst>
          </p:cNvPr>
          <p:cNvSpPr>
            <a:spLocks noGrp="1"/>
          </p:cNvSpPr>
          <p:nvPr>
            <p:ph idx="1"/>
          </p:nvPr>
        </p:nvSpPr>
        <p:spPr>
          <a:xfrm>
            <a:off x="457200" y="1524000"/>
            <a:ext cx="8229600" cy="4770438"/>
          </a:xfrm>
        </p:spPr>
        <p:txBody>
          <a:bodyPr/>
          <a:lstStyle/>
          <a:p>
            <a:pPr lvl="1" eaLnBrk="1" hangingPunct="1"/>
            <a:endParaRPr lang="en-US" altLang="en-US"/>
          </a:p>
          <a:p>
            <a:pPr eaLnBrk="1" hangingPunct="1"/>
            <a:endParaRPr lang="en-US" altLang="en-US"/>
          </a:p>
        </p:txBody>
      </p:sp>
      <p:pic>
        <p:nvPicPr>
          <p:cNvPr id="92164" name="Picture 5">
            <a:extLst>
              <a:ext uri="{FF2B5EF4-FFF2-40B4-BE49-F238E27FC236}">
                <a16:creationId xmlns:a16="http://schemas.microsoft.com/office/drawing/2014/main" id="{BA8690F6-922A-10F2-13C8-4DEB609B7C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75" y="438150"/>
            <a:ext cx="8248650" cy="5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F29B-6754-54D5-1C22-8994565E404B}"/>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 </a:t>
            </a:r>
          </a:p>
        </p:txBody>
      </p:sp>
      <p:sp>
        <p:nvSpPr>
          <p:cNvPr id="93187" name="Content Placeholder 2">
            <a:extLst>
              <a:ext uri="{FF2B5EF4-FFF2-40B4-BE49-F238E27FC236}">
                <a16:creationId xmlns:a16="http://schemas.microsoft.com/office/drawing/2014/main" id="{2F98CE3F-5E9E-FD7F-7B9A-E0F6506EA81B}"/>
              </a:ext>
            </a:extLst>
          </p:cNvPr>
          <p:cNvSpPr>
            <a:spLocks noGrp="1"/>
          </p:cNvSpPr>
          <p:nvPr>
            <p:ph idx="1"/>
          </p:nvPr>
        </p:nvSpPr>
        <p:spPr>
          <a:xfrm>
            <a:off x="457200" y="1524000"/>
            <a:ext cx="8229600" cy="4770438"/>
          </a:xfrm>
        </p:spPr>
        <p:txBody>
          <a:bodyPr/>
          <a:lstStyle/>
          <a:p>
            <a:pPr lvl="1" eaLnBrk="1" hangingPunct="1"/>
            <a:endParaRPr lang="en-US" altLang="en-US"/>
          </a:p>
          <a:p>
            <a:pPr eaLnBrk="1" hangingPunct="1"/>
            <a:endParaRPr lang="en-US" altLang="en-US"/>
          </a:p>
        </p:txBody>
      </p:sp>
      <p:pic>
        <p:nvPicPr>
          <p:cNvPr id="93188" name="Picture 3">
            <a:extLst>
              <a:ext uri="{FF2B5EF4-FFF2-40B4-BE49-F238E27FC236}">
                <a16:creationId xmlns:a16="http://schemas.microsoft.com/office/drawing/2014/main" id="{92ECFDDD-BB12-38F3-BCA5-E68BA5000F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1440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A04C9-FA2E-1193-33F6-00B2200982D5}"/>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 </a:t>
            </a:r>
          </a:p>
        </p:txBody>
      </p:sp>
      <p:sp>
        <p:nvSpPr>
          <p:cNvPr id="94211" name="Content Placeholder 2">
            <a:extLst>
              <a:ext uri="{FF2B5EF4-FFF2-40B4-BE49-F238E27FC236}">
                <a16:creationId xmlns:a16="http://schemas.microsoft.com/office/drawing/2014/main" id="{E720073F-54BC-43C6-CBA7-2418DC141378}"/>
              </a:ext>
            </a:extLst>
          </p:cNvPr>
          <p:cNvSpPr>
            <a:spLocks noGrp="1"/>
          </p:cNvSpPr>
          <p:nvPr>
            <p:ph idx="1"/>
          </p:nvPr>
        </p:nvSpPr>
        <p:spPr>
          <a:xfrm>
            <a:off x="457200" y="1524000"/>
            <a:ext cx="8229600" cy="4770438"/>
          </a:xfrm>
        </p:spPr>
        <p:txBody>
          <a:bodyPr/>
          <a:lstStyle/>
          <a:p>
            <a:pPr lvl="1" eaLnBrk="1" hangingPunct="1"/>
            <a:endParaRPr lang="en-US" altLang="en-US"/>
          </a:p>
          <a:p>
            <a:pPr eaLnBrk="1" hangingPunct="1"/>
            <a:endParaRPr lang="en-US" altLang="en-US"/>
          </a:p>
        </p:txBody>
      </p:sp>
      <p:pic>
        <p:nvPicPr>
          <p:cNvPr id="94212" name="Picture 4">
            <a:extLst>
              <a:ext uri="{FF2B5EF4-FFF2-40B4-BE49-F238E27FC236}">
                <a16:creationId xmlns:a16="http://schemas.microsoft.com/office/drawing/2014/main" id="{3AB31ABD-406E-4B81-4B68-9930A3308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75" y="0"/>
            <a:ext cx="7588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16E96-B740-DC75-C4A1-9761B4D914A5}"/>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 </a:t>
            </a:r>
          </a:p>
        </p:txBody>
      </p:sp>
      <p:sp>
        <p:nvSpPr>
          <p:cNvPr id="95235" name="Content Placeholder 2">
            <a:extLst>
              <a:ext uri="{FF2B5EF4-FFF2-40B4-BE49-F238E27FC236}">
                <a16:creationId xmlns:a16="http://schemas.microsoft.com/office/drawing/2014/main" id="{AD49446A-A470-FFEE-C311-966241986AD4}"/>
              </a:ext>
            </a:extLst>
          </p:cNvPr>
          <p:cNvSpPr>
            <a:spLocks noGrp="1"/>
          </p:cNvSpPr>
          <p:nvPr>
            <p:ph idx="1"/>
          </p:nvPr>
        </p:nvSpPr>
        <p:spPr>
          <a:xfrm>
            <a:off x="457200" y="1524000"/>
            <a:ext cx="8229600" cy="4770438"/>
          </a:xfrm>
        </p:spPr>
        <p:txBody>
          <a:bodyPr/>
          <a:lstStyle/>
          <a:p>
            <a:pPr lvl="1" eaLnBrk="1" hangingPunct="1"/>
            <a:endParaRPr lang="en-US" altLang="en-US"/>
          </a:p>
          <a:p>
            <a:pPr eaLnBrk="1" hangingPunct="1"/>
            <a:endParaRPr lang="en-US" altLang="en-US"/>
          </a:p>
        </p:txBody>
      </p:sp>
      <p:pic>
        <p:nvPicPr>
          <p:cNvPr id="95236" name="Picture 3">
            <a:extLst>
              <a:ext uri="{FF2B5EF4-FFF2-40B4-BE49-F238E27FC236}">
                <a16:creationId xmlns:a16="http://schemas.microsoft.com/office/drawing/2014/main" id="{2F226320-EAF5-FDC1-2712-D9B1B94DD0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41463"/>
            <a:ext cx="9144000" cy="377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C2040-B448-177A-66E9-FE034EC16C2B}"/>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 </a:t>
            </a:r>
          </a:p>
        </p:txBody>
      </p:sp>
      <p:sp>
        <p:nvSpPr>
          <p:cNvPr id="96259" name="Content Placeholder 2">
            <a:extLst>
              <a:ext uri="{FF2B5EF4-FFF2-40B4-BE49-F238E27FC236}">
                <a16:creationId xmlns:a16="http://schemas.microsoft.com/office/drawing/2014/main" id="{681FE514-CD2D-EF69-16C0-08F9F64334D4}"/>
              </a:ext>
            </a:extLst>
          </p:cNvPr>
          <p:cNvSpPr>
            <a:spLocks noGrp="1"/>
          </p:cNvSpPr>
          <p:nvPr>
            <p:ph idx="1"/>
          </p:nvPr>
        </p:nvSpPr>
        <p:spPr>
          <a:xfrm>
            <a:off x="457200" y="1524000"/>
            <a:ext cx="8229600" cy="4770438"/>
          </a:xfrm>
        </p:spPr>
        <p:txBody>
          <a:bodyPr/>
          <a:lstStyle/>
          <a:p>
            <a:pPr lvl="1" eaLnBrk="1" hangingPunct="1"/>
            <a:endParaRPr lang="en-US" altLang="en-US"/>
          </a:p>
          <a:p>
            <a:pPr eaLnBrk="1" hangingPunct="1"/>
            <a:endParaRPr lang="en-US" altLang="en-US"/>
          </a:p>
        </p:txBody>
      </p:sp>
      <p:pic>
        <p:nvPicPr>
          <p:cNvPr id="96260" name="Picture 4">
            <a:extLst>
              <a:ext uri="{FF2B5EF4-FFF2-40B4-BE49-F238E27FC236}">
                <a16:creationId xmlns:a16="http://schemas.microsoft.com/office/drawing/2014/main" id="{E38DCE38-562D-86AF-08C5-71B83B4880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588" y="0"/>
            <a:ext cx="710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9198-8B48-F025-278A-A3EEDE09E1E8}"/>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97283" name="Content Placeholder 2">
            <a:extLst>
              <a:ext uri="{FF2B5EF4-FFF2-40B4-BE49-F238E27FC236}">
                <a16:creationId xmlns:a16="http://schemas.microsoft.com/office/drawing/2014/main" id="{A82D2264-B23F-9111-BE41-EB9B735DAE72}"/>
              </a:ext>
            </a:extLst>
          </p:cNvPr>
          <p:cNvSpPr>
            <a:spLocks noGrp="1"/>
          </p:cNvSpPr>
          <p:nvPr>
            <p:ph idx="1"/>
          </p:nvPr>
        </p:nvSpPr>
        <p:spPr>
          <a:xfrm>
            <a:off x="457200" y="1524000"/>
            <a:ext cx="8229600" cy="4770438"/>
          </a:xfrm>
        </p:spPr>
        <p:txBody>
          <a:bodyPr/>
          <a:lstStyle/>
          <a:p>
            <a:pPr eaLnBrk="1" hangingPunct="1"/>
            <a:r>
              <a:rPr lang="en-US" altLang="en-US"/>
              <a:t>Examples of Performance Audits</a:t>
            </a:r>
          </a:p>
          <a:p>
            <a:pPr eaLnBrk="1" hangingPunct="1"/>
            <a:endParaRPr lang="en-US" altLang="en-US" sz="1200"/>
          </a:p>
          <a:p>
            <a:pPr lvl="1" eaLnBrk="1" hangingPunct="1"/>
            <a:r>
              <a:rPr lang="en-US" altLang="en-US" sz="2000"/>
              <a:t>Crime Rate now and over time</a:t>
            </a:r>
          </a:p>
          <a:p>
            <a:pPr lvl="1" eaLnBrk="1" hangingPunct="1"/>
            <a:r>
              <a:rPr lang="en-US" altLang="en-US" sz="2000"/>
              <a:t>Response Time to Priority One Calls</a:t>
            </a:r>
          </a:p>
          <a:p>
            <a:pPr lvl="1" eaLnBrk="1" hangingPunct="1"/>
            <a:r>
              <a:rPr lang="en-US" altLang="en-US" sz="2000"/>
              <a:t>Department Clearance rate comparison to other similar cities and state average</a:t>
            </a:r>
          </a:p>
          <a:p>
            <a:pPr lvl="1" eaLnBrk="1" hangingPunct="1"/>
            <a:r>
              <a:rPr lang="en-US" altLang="en-US" sz="2000"/>
              <a:t>Accident rate over Time</a:t>
            </a:r>
          </a:p>
          <a:p>
            <a:pPr lvl="1" eaLnBrk="1" hangingPunct="1"/>
            <a:r>
              <a:rPr lang="en-US" altLang="en-US" sz="2000"/>
              <a:t>Citizen Satisfaction</a:t>
            </a:r>
          </a:p>
          <a:p>
            <a:pPr lvl="1" eaLnBrk="1" hangingPunct="1"/>
            <a:r>
              <a:rPr lang="en-US" altLang="en-US" sz="2000"/>
              <a:t>Increased Park and Public Space usage</a:t>
            </a:r>
          </a:p>
          <a:p>
            <a:pPr lvl="1" eaLnBrk="1" hangingPunct="1"/>
            <a:r>
              <a:rPr lang="en-US" altLang="en-US" sz="2000"/>
              <a:t>Increased attendance at Public Events</a:t>
            </a:r>
          </a:p>
          <a:p>
            <a:pPr lvl="1" eaLnBrk="1" hangingPunct="1"/>
            <a:endParaRPr lang="en-US" altLang="en-US"/>
          </a:p>
          <a:p>
            <a:pPr eaLnBrk="1" hangingPunct="1"/>
            <a:endParaRPr lang="en-US"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5B8B7-6DC0-CB9A-D566-D4D0677A1E51}"/>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98307" name="Content Placeholder 2">
            <a:extLst>
              <a:ext uri="{FF2B5EF4-FFF2-40B4-BE49-F238E27FC236}">
                <a16:creationId xmlns:a16="http://schemas.microsoft.com/office/drawing/2014/main" id="{90A81091-FE8A-16CE-E7FF-C926A4B4DBD2}"/>
              </a:ext>
            </a:extLst>
          </p:cNvPr>
          <p:cNvSpPr>
            <a:spLocks noGrp="1"/>
          </p:cNvSpPr>
          <p:nvPr>
            <p:ph idx="1"/>
          </p:nvPr>
        </p:nvSpPr>
        <p:spPr>
          <a:xfrm>
            <a:off x="457200" y="1524000"/>
            <a:ext cx="8229600" cy="4770438"/>
          </a:xfrm>
        </p:spPr>
        <p:txBody>
          <a:bodyPr/>
          <a:lstStyle/>
          <a:p>
            <a:pPr eaLnBrk="1" hangingPunct="1"/>
            <a:r>
              <a:rPr lang="en-US" altLang="en-US"/>
              <a:t>Examples of Performance Audits</a:t>
            </a:r>
          </a:p>
          <a:p>
            <a:pPr eaLnBrk="1" hangingPunct="1"/>
            <a:endParaRPr lang="en-US" altLang="en-US" sz="1200"/>
          </a:p>
          <a:p>
            <a:pPr lvl="1" eaLnBrk="1" hangingPunct="1"/>
            <a:endParaRPr lang="en-US" altLang="en-US"/>
          </a:p>
          <a:p>
            <a:pPr eaLnBrk="1" hangingPunct="1"/>
            <a:endParaRPr lang="en-US" altLang="en-US"/>
          </a:p>
        </p:txBody>
      </p:sp>
      <p:pic>
        <p:nvPicPr>
          <p:cNvPr id="98308" name="Picture 3">
            <a:extLst>
              <a:ext uri="{FF2B5EF4-FFF2-40B4-BE49-F238E27FC236}">
                <a16:creationId xmlns:a16="http://schemas.microsoft.com/office/drawing/2014/main" id="{354D5D18-2333-D726-E124-8FD7C1330B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016125"/>
            <a:ext cx="5867400" cy="484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053CF-6FB2-7099-4579-3A7B467AFEBB}"/>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99331" name="Content Placeholder 2">
            <a:extLst>
              <a:ext uri="{FF2B5EF4-FFF2-40B4-BE49-F238E27FC236}">
                <a16:creationId xmlns:a16="http://schemas.microsoft.com/office/drawing/2014/main" id="{D8B55215-6022-96FD-6953-E2D2CD10C8E0}"/>
              </a:ext>
            </a:extLst>
          </p:cNvPr>
          <p:cNvSpPr>
            <a:spLocks noGrp="1"/>
          </p:cNvSpPr>
          <p:nvPr>
            <p:ph idx="1"/>
          </p:nvPr>
        </p:nvSpPr>
        <p:spPr>
          <a:xfrm>
            <a:off x="457200" y="1524000"/>
            <a:ext cx="8229600" cy="4770438"/>
          </a:xfrm>
        </p:spPr>
        <p:txBody>
          <a:bodyPr/>
          <a:lstStyle/>
          <a:p>
            <a:pPr eaLnBrk="1" hangingPunct="1"/>
            <a:r>
              <a:rPr lang="en-US" altLang="en-US" sz="3200"/>
              <a:t>Examples of Accountability Audits</a:t>
            </a:r>
          </a:p>
          <a:p>
            <a:pPr eaLnBrk="1" hangingPunct="1"/>
            <a:endParaRPr lang="en-US" altLang="en-US" sz="1200"/>
          </a:p>
          <a:p>
            <a:pPr lvl="1" eaLnBrk="1" hangingPunct="1"/>
            <a:r>
              <a:rPr lang="en-US" altLang="en-US" sz="2800"/>
              <a:t>Racial Profiling</a:t>
            </a:r>
          </a:p>
          <a:p>
            <a:pPr lvl="1" eaLnBrk="1" hangingPunct="1"/>
            <a:r>
              <a:rPr lang="en-US" altLang="en-US" sz="2800"/>
              <a:t>Consent Searches</a:t>
            </a:r>
          </a:p>
          <a:p>
            <a:pPr lvl="1" eaLnBrk="1" hangingPunct="1"/>
            <a:r>
              <a:rPr lang="en-US" altLang="en-US" sz="2800"/>
              <a:t>Arrests by Type and Race</a:t>
            </a:r>
          </a:p>
          <a:p>
            <a:pPr lvl="1" eaLnBrk="1" hangingPunct="1"/>
            <a:r>
              <a:rPr lang="en-US" altLang="en-US" sz="2800"/>
              <a:t>Use of Pretext Stops</a:t>
            </a:r>
          </a:p>
          <a:p>
            <a:pPr lvl="1" eaLnBrk="1" hangingPunct="1"/>
            <a:r>
              <a:rPr lang="en-US" altLang="en-US" sz="2800"/>
              <a:t>Electronic Messaging</a:t>
            </a:r>
          </a:p>
          <a:p>
            <a:pPr lvl="1" eaLnBrk="1" hangingPunct="1"/>
            <a:endParaRPr lang="en-US" altLang="en-US" sz="2000"/>
          </a:p>
          <a:p>
            <a:pPr lvl="1" eaLnBrk="1" hangingPunct="1"/>
            <a:endParaRPr lang="en-US" altLang="en-US"/>
          </a:p>
          <a:p>
            <a:pPr eaLnBrk="1" hangingPunct="1"/>
            <a:endParaRPr lang="en-US"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0F141-D2A3-8FA9-5F37-370544961B4E}"/>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100355" name="Content Placeholder 2">
            <a:extLst>
              <a:ext uri="{FF2B5EF4-FFF2-40B4-BE49-F238E27FC236}">
                <a16:creationId xmlns:a16="http://schemas.microsoft.com/office/drawing/2014/main" id="{1E47E2E8-560E-C162-6E2C-5A1F98DACF11}"/>
              </a:ext>
            </a:extLst>
          </p:cNvPr>
          <p:cNvSpPr>
            <a:spLocks noGrp="1"/>
          </p:cNvSpPr>
          <p:nvPr>
            <p:ph idx="1"/>
          </p:nvPr>
        </p:nvSpPr>
        <p:spPr>
          <a:xfrm>
            <a:off x="457200" y="1524000"/>
            <a:ext cx="8229600" cy="4770438"/>
          </a:xfrm>
        </p:spPr>
        <p:txBody>
          <a:bodyPr/>
          <a:lstStyle/>
          <a:p>
            <a:pPr eaLnBrk="1" hangingPunct="1"/>
            <a:r>
              <a:rPr lang="en-US" altLang="en-US"/>
              <a:t>Examples of Internal Audits</a:t>
            </a:r>
          </a:p>
          <a:p>
            <a:pPr eaLnBrk="1" hangingPunct="1"/>
            <a:endParaRPr lang="en-US" altLang="en-US"/>
          </a:p>
          <a:p>
            <a:pPr eaLnBrk="1" hangingPunct="1"/>
            <a:endParaRPr lang="en-US" altLang="en-US"/>
          </a:p>
        </p:txBody>
      </p:sp>
      <p:pic>
        <p:nvPicPr>
          <p:cNvPr id="100356" name="Picture 3">
            <a:extLst>
              <a:ext uri="{FF2B5EF4-FFF2-40B4-BE49-F238E27FC236}">
                <a16:creationId xmlns:a16="http://schemas.microsoft.com/office/drawing/2014/main" id="{FE6FA0E8-4AA5-C982-C253-5751E8CD29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286000"/>
            <a:ext cx="7181850" cy="410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BB347-4D7B-DB2C-1BD9-93ECB1C4AEBC}"/>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101379" name="Content Placeholder 2">
            <a:extLst>
              <a:ext uri="{FF2B5EF4-FFF2-40B4-BE49-F238E27FC236}">
                <a16:creationId xmlns:a16="http://schemas.microsoft.com/office/drawing/2014/main" id="{698F4A85-A7C9-235F-CA64-808D39FD991E}"/>
              </a:ext>
            </a:extLst>
          </p:cNvPr>
          <p:cNvSpPr>
            <a:spLocks noGrp="1"/>
          </p:cNvSpPr>
          <p:nvPr>
            <p:ph idx="1"/>
          </p:nvPr>
        </p:nvSpPr>
        <p:spPr>
          <a:xfrm>
            <a:off x="457200" y="1524000"/>
            <a:ext cx="8229600" cy="4770438"/>
          </a:xfrm>
        </p:spPr>
        <p:txBody>
          <a:bodyPr/>
          <a:lstStyle/>
          <a:p>
            <a:pPr eaLnBrk="1" hangingPunct="1"/>
            <a:r>
              <a:rPr lang="en-US" altLang="en-US"/>
              <a:t>Examples of Internal Audits</a:t>
            </a:r>
          </a:p>
          <a:p>
            <a:pPr eaLnBrk="1" hangingPunct="1"/>
            <a:endParaRPr lang="en-US" altLang="en-US"/>
          </a:p>
          <a:p>
            <a:pPr eaLnBrk="1" hangingPunct="1"/>
            <a:endParaRPr lang="en-US" altLang="en-US"/>
          </a:p>
        </p:txBody>
      </p:sp>
      <p:pic>
        <p:nvPicPr>
          <p:cNvPr id="101380" name="Picture 4">
            <a:extLst>
              <a:ext uri="{FF2B5EF4-FFF2-40B4-BE49-F238E27FC236}">
                <a16:creationId xmlns:a16="http://schemas.microsoft.com/office/drawing/2014/main" id="{00C6F4B9-6198-C846-5BB5-A57848F35E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2209800"/>
            <a:ext cx="7239000" cy="442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81D88-77D9-8276-F539-627AC3A6AECE}"/>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102403" name="Content Placeholder 2">
            <a:extLst>
              <a:ext uri="{FF2B5EF4-FFF2-40B4-BE49-F238E27FC236}">
                <a16:creationId xmlns:a16="http://schemas.microsoft.com/office/drawing/2014/main" id="{37C00618-A897-D90D-571E-F441176EEDE4}"/>
              </a:ext>
            </a:extLst>
          </p:cNvPr>
          <p:cNvSpPr>
            <a:spLocks noGrp="1"/>
          </p:cNvSpPr>
          <p:nvPr>
            <p:ph idx="1"/>
          </p:nvPr>
        </p:nvSpPr>
        <p:spPr>
          <a:xfrm>
            <a:off x="457200" y="1524000"/>
            <a:ext cx="8229600" cy="4770438"/>
          </a:xfrm>
        </p:spPr>
        <p:txBody>
          <a:bodyPr/>
          <a:lstStyle/>
          <a:p>
            <a:pPr eaLnBrk="1" hangingPunct="1"/>
            <a:r>
              <a:rPr lang="en-US" altLang="en-US"/>
              <a:t>Examples of CID Audits</a:t>
            </a:r>
          </a:p>
          <a:p>
            <a:pPr eaLnBrk="1" hangingPunct="1"/>
            <a:endParaRPr lang="en-US" altLang="en-US" sz="1200"/>
          </a:p>
          <a:p>
            <a:pPr eaLnBrk="1" hangingPunct="1"/>
            <a:r>
              <a:rPr lang="en-US" altLang="en-US"/>
              <a:t>Investigations</a:t>
            </a:r>
          </a:p>
          <a:p>
            <a:pPr lvl="1" eaLnBrk="1" hangingPunct="1"/>
            <a:r>
              <a:rPr lang="en-US" altLang="en-US"/>
              <a:t>Victim Interviews</a:t>
            </a:r>
          </a:p>
          <a:p>
            <a:pPr lvl="1" eaLnBrk="1" hangingPunct="1"/>
            <a:r>
              <a:rPr lang="en-US" altLang="en-US"/>
              <a:t>Case Clearances</a:t>
            </a:r>
          </a:p>
          <a:p>
            <a:pPr lvl="1" eaLnBrk="1" hangingPunct="1"/>
            <a:r>
              <a:rPr lang="en-US" altLang="en-US"/>
              <a:t>Case Documentation</a:t>
            </a:r>
          </a:p>
          <a:p>
            <a:pPr lvl="1" eaLnBrk="1" hangingPunct="1"/>
            <a:r>
              <a:rPr lang="en-US" altLang="en-US"/>
              <a:t>Case Closures (Open cases)</a:t>
            </a:r>
          </a:p>
          <a:p>
            <a:pPr lvl="1" eaLnBrk="1" hangingPunct="1"/>
            <a:r>
              <a:rPr lang="en-US" altLang="en-US"/>
              <a:t>Victim Satisfaction</a:t>
            </a:r>
          </a:p>
          <a:p>
            <a:pPr lvl="1" eaLnBrk="1" hangingPunct="1"/>
            <a:r>
              <a:rPr lang="en-US" altLang="en-US"/>
              <a:t>Cases Filed and Results</a:t>
            </a:r>
          </a:p>
          <a:p>
            <a:pPr lvl="1" eaLnBrk="1" hangingPunct="1"/>
            <a:r>
              <a:rPr lang="en-US" altLang="en-US"/>
              <a:t>Confidential Funds</a:t>
            </a:r>
          </a:p>
          <a:p>
            <a:pPr eaLnBrk="1" hangingPunct="1"/>
            <a:endParaRPr lang="en-US"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97A30-2E7F-D99B-9E43-BB919C4F73B4}"/>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103427" name="Content Placeholder 2">
            <a:extLst>
              <a:ext uri="{FF2B5EF4-FFF2-40B4-BE49-F238E27FC236}">
                <a16:creationId xmlns:a16="http://schemas.microsoft.com/office/drawing/2014/main" id="{52AFAAE9-D0D0-B508-4D48-621324CA0C33}"/>
              </a:ext>
            </a:extLst>
          </p:cNvPr>
          <p:cNvSpPr>
            <a:spLocks noGrp="1"/>
          </p:cNvSpPr>
          <p:nvPr>
            <p:ph idx="1"/>
          </p:nvPr>
        </p:nvSpPr>
        <p:spPr>
          <a:xfrm>
            <a:off x="457200" y="1524000"/>
            <a:ext cx="8229600" cy="4770438"/>
          </a:xfrm>
        </p:spPr>
        <p:txBody>
          <a:bodyPr/>
          <a:lstStyle/>
          <a:p>
            <a:pPr eaLnBrk="1" hangingPunct="1"/>
            <a:r>
              <a:rPr lang="en-US" altLang="en-US"/>
              <a:t>Examples of Internal Audits</a:t>
            </a:r>
          </a:p>
          <a:p>
            <a:pPr eaLnBrk="1" hangingPunct="1"/>
            <a:endParaRPr lang="en-US" altLang="en-US" sz="1200"/>
          </a:p>
          <a:p>
            <a:pPr eaLnBrk="1" hangingPunct="1"/>
            <a:r>
              <a:rPr lang="en-US" altLang="en-US"/>
              <a:t>Specialized Units</a:t>
            </a:r>
          </a:p>
          <a:p>
            <a:pPr lvl="1" eaLnBrk="1" hangingPunct="1"/>
            <a:r>
              <a:rPr lang="en-US" altLang="en-US"/>
              <a:t>Arrest Body Cam Reviews</a:t>
            </a:r>
          </a:p>
          <a:p>
            <a:pPr lvl="1" eaLnBrk="1" hangingPunct="1"/>
            <a:r>
              <a:rPr lang="en-US" altLang="en-US"/>
              <a:t>Arrest Report / Body Cam confirmation</a:t>
            </a:r>
          </a:p>
          <a:p>
            <a:pPr lvl="1" eaLnBrk="1" hangingPunct="1"/>
            <a:r>
              <a:rPr lang="en-US" altLang="en-US"/>
              <a:t>Arrest and Citation Activity and location</a:t>
            </a:r>
          </a:p>
          <a:p>
            <a:pPr lvl="1" eaLnBrk="1" hangingPunct="1"/>
            <a:r>
              <a:rPr lang="en-US" altLang="en-US"/>
              <a:t>Affidavit Preparation</a:t>
            </a:r>
          </a:p>
          <a:p>
            <a:pPr lvl="1" eaLnBrk="1" hangingPunct="1"/>
            <a:r>
              <a:rPr lang="en-US" altLang="en-US"/>
              <a:t> High-Risk Warrant Service</a:t>
            </a:r>
          </a:p>
          <a:p>
            <a:pPr lvl="1" eaLnBrk="1" hangingPunct="1"/>
            <a:r>
              <a:rPr lang="en-US" altLang="en-US"/>
              <a:t>Cases Filed and Results</a:t>
            </a:r>
          </a:p>
          <a:p>
            <a:pPr lvl="1" eaLnBrk="1" hangingPunct="1"/>
            <a:r>
              <a:rPr lang="en-US" altLang="en-US"/>
              <a:t>Impact on Goals of Unit</a:t>
            </a:r>
          </a:p>
          <a:p>
            <a:pPr eaLnBrk="1" hangingPunct="1"/>
            <a:endParaRPr lang="en-US"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92D11-8631-E391-4C6D-AE9D5C6F11E7}"/>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105475" name="Content Placeholder 2">
            <a:extLst>
              <a:ext uri="{FF2B5EF4-FFF2-40B4-BE49-F238E27FC236}">
                <a16:creationId xmlns:a16="http://schemas.microsoft.com/office/drawing/2014/main" id="{FF722BD9-BDE4-9828-CB45-C1CBF0678F90}"/>
              </a:ext>
            </a:extLst>
          </p:cNvPr>
          <p:cNvSpPr>
            <a:spLocks noGrp="1"/>
          </p:cNvSpPr>
          <p:nvPr>
            <p:ph idx="1"/>
          </p:nvPr>
        </p:nvSpPr>
        <p:spPr>
          <a:xfrm>
            <a:off x="457200" y="1524000"/>
            <a:ext cx="8229600" cy="4770438"/>
          </a:xfrm>
        </p:spPr>
        <p:txBody>
          <a:bodyPr/>
          <a:lstStyle/>
          <a:p>
            <a:pPr eaLnBrk="1" hangingPunct="1"/>
            <a:endParaRPr lang="en-US" altLang="en-US"/>
          </a:p>
          <a:p>
            <a:pPr eaLnBrk="1" hangingPunct="1"/>
            <a:r>
              <a:rPr lang="en-US" altLang="en-US" sz="2800"/>
              <a:t>What are some things that you can do for constant monitoring?</a:t>
            </a:r>
            <a:endParaRPr lang="en-US" altLang="en-US"/>
          </a:p>
          <a:p>
            <a:pPr lvl="1" eaLnBrk="1" hangingPunct="1"/>
            <a:r>
              <a:rPr lang="en-US" altLang="en-US"/>
              <a:t>Monthly/Quarterly Reports</a:t>
            </a:r>
          </a:p>
          <a:p>
            <a:pPr lvl="1" eaLnBrk="1" hangingPunct="1"/>
            <a:r>
              <a:rPr lang="en-US" altLang="en-US"/>
              <a:t>Automated Alerts/Reports</a:t>
            </a:r>
          </a:p>
          <a:p>
            <a:pPr lvl="1" eaLnBrk="1" hangingPunct="1"/>
            <a:r>
              <a:rPr lang="en-US" altLang="en-US"/>
              <a:t>Tracking data over time – trend examination</a:t>
            </a:r>
          </a:p>
          <a:p>
            <a:pPr lvl="1" eaLnBrk="1" hangingPunct="1"/>
            <a:r>
              <a:rPr lang="en-US" altLang="en-US"/>
              <a:t>After Action Reports</a:t>
            </a:r>
          </a:p>
          <a:p>
            <a:pPr lvl="1" eaLnBrk="1" hangingPunct="1"/>
            <a:r>
              <a:rPr lang="en-US" altLang="en-US"/>
              <a:t>Completion of Checklists</a:t>
            </a:r>
          </a:p>
          <a:p>
            <a:pPr lvl="1" eaLnBrk="1" hangingPunct="1"/>
            <a:r>
              <a:rPr lang="en-US" altLang="en-US"/>
              <a:t>Reviews of Specific Events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61740-D123-083C-85FA-3D481C6C929C}"/>
              </a:ext>
            </a:extLst>
          </p:cNvPr>
          <p:cNvSpPr>
            <a:spLocks noGrp="1"/>
          </p:cNvSpPr>
          <p:nvPr>
            <p:ph type="title"/>
          </p:nvPr>
        </p:nvSpPr>
        <p:spPr>
          <a:xfrm>
            <a:off x="457200" y="533400"/>
            <a:ext cx="8229600" cy="838200"/>
          </a:xfrm>
        </p:spPr>
        <p:txBody>
          <a:bodyPr/>
          <a:lstStyle/>
          <a:p>
            <a:pPr eaLnBrk="1" fontAlgn="auto" hangingPunct="1">
              <a:spcAft>
                <a:spcPts val="0"/>
              </a:spcAft>
              <a:defRPr/>
            </a:pPr>
            <a:r>
              <a:rPr lang="en-US" dirty="0">
                <a:solidFill>
                  <a:schemeClr val="tx2">
                    <a:tint val="100000"/>
                    <a:satMod val="250000"/>
                  </a:schemeClr>
                </a:solidFill>
              </a:rPr>
              <a:t>Law Enforcement Auditing</a:t>
            </a:r>
          </a:p>
        </p:txBody>
      </p:sp>
      <p:sp>
        <p:nvSpPr>
          <p:cNvPr id="110595" name="Content Placeholder 2">
            <a:extLst>
              <a:ext uri="{FF2B5EF4-FFF2-40B4-BE49-F238E27FC236}">
                <a16:creationId xmlns:a16="http://schemas.microsoft.com/office/drawing/2014/main" id="{D330DCE3-38DA-7A46-EAA1-4E83BC25EEA6}"/>
              </a:ext>
            </a:extLst>
          </p:cNvPr>
          <p:cNvSpPr>
            <a:spLocks noGrp="1"/>
          </p:cNvSpPr>
          <p:nvPr>
            <p:ph idx="1"/>
          </p:nvPr>
        </p:nvSpPr>
        <p:spPr>
          <a:xfrm>
            <a:off x="457200" y="1524000"/>
            <a:ext cx="8229600" cy="4770438"/>
          </a:xfrm>
        </p:spPr>
        <p:txBody>
          <a:bodyPr/>
          <a:lstStyle/>
          <a:p>
            <a:pPr eaLnBrk="1" hangingPunct="1"/>
            <a:endParaRPr lang="en-US" altLang="en-US" b="1" dirty="0"/>
          </a:p>
          <a:p>
            <a:pPr eaLnBrk="1" hangingPunct="1"/>
            <a:r>
              <a:rPr lang="en-US" altLang="en-US" b="1" dirty="0"/>
              <a:t>Specific Audit Questions?</a:t>
            </a:r>
          </a:p>
          <a:p>
            <a:pPr eaLnBrk="1" hangingPunct="1"/>
            <a:endParaRPr lang="en-US" altLang="en-US" b="1" dirty="0"/>
          </a:p>
          <a:p>
            <a:pPr eaLnBrk="1" hangingPunct="1"/>
            <a:r>
              <a:rPr lang="en-US" altLang="en-US" b="1" dirty="0"/>
              <a:t>Chief Jeffrey Bert (213) 804-3861</a:t>
            </a:r>
          </a:p>
          <a:p>
            <a:pPr eaLnBrk="1" hangingPunct="1"/>
            <a:r>
              <a:rPr lang="en-US" altLang="en-US" b="1" dirty="0"/>
              <a:t>jeff.bert@shsu.edu</a:t>
            </a:r>
          </a:p>
          <a:p>
            <a:pPr eaLnBrk="1" hangingPunct="1"/>
            <a:endParaRPr lang="en-US" altLang="en-US" b="1" dirty="0"/>
          </a:p>
          <a:p>
            <a:pPr lvl="1" eaLnBrk="1" hangingPunct="1"/>
            <a:endParaRPr lang="en-US" altLang="en-US" dirty="0"/>
          </a:p>
          <a:p>
            <a:pPr lvl="1" eaLnBrk="1" hangingPunct="1"/>
            <a:endParaRPr lang="en-US" altLang="en-US" dirty="0"/>
          </a:p>
          <a:p>
            <a:pPr lvl="1" eaLnBrk="1" hangingPunct="1"/>
            <a:endParaRPr lang="en-US" altLang="en-US" dirty="0"/>
          </a:p>
          <a:p>
            <a:pPr lvl="1" eaLnBrk="1" hangingPunct="1">
              <a:buFont typeface="Wingdings 2" panose="05020102010507070707" pitchFamily="18" charset="2"/>
              <a:buNone/>
            </a:pPr>
            <a:endParaRPr lang="en-US" altLang="en-US" dirty="0"/>
          </a:p>
          <a:p>
            <a:pPr eaLnBrk="1" hangingPunct="1"/>
            <a:endParaRPr lang="en-US" altLang="en-US" sz="1400" dirty="0"/>
          </a:p>
          <a:p>
            <a:pPr eaLnBrk="1" hangingPunct="1">
              <a:buFont typeface="Wingdings 2" panose="05020102010507070707" pitchFamily="18" charset="2"/>
              <a:buNone/>
            </a:pPr>
            <a:endParaRPr lang="en-US" altLang="en-US" dirty="0"/>
          </a:p>
          <a:p>
            <a:pPr eaLnBrk="1" hangingPunct="1"/>
            <a:endParaRPr lang="en-US" altLang="en-US" dirty="0"/>
          </a:p>
          <a:p>
            <a:pPr lvl="1" eaLnBrk="1" hangingPunct="1"/>
            <a:endParaRPr lang="en-US" altLang="en-US" dirty="0"/>
          </a:p>
        </p:txBody>
      </p:sp>
    </p:spTree>
  </p:cSld>
  <p:clrMapOvr>
    <a:masterClrMapping/>
  </p:clrMapOvr>
</p:sld>
</file>

<file path=ppt/theme/theme1.xml><?xml version="1.0" encoding="utf-8"?>
<a:theme xmlns:a="http://schemas.openxmlformats.org/drawingml/2006/main" name="Deluxe">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Deluxe</Template>
  <TotalTime>3018</TotalTime>
  <Words>3126</Words>
  <Application>Microsoft Office PowerPoint</Application>
  <PresentationFormat>On-screen Show (4:3)</PresentationFormat>
  <Paragraphs>752</Paragraphs>
  <Slides>92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92</vt:i4>
      </vt:variant>
    </vt:vector>
  </HeadingPairs>
  <TitlesOfParts>
    <vt:vector size="98" baseType="lpstr">
      <vt:lpstr>Arial</vt:lpstr>
      <vt:lpstr>Calibri</vt:lpstr>
      <vt:lpstr>Corbel</vt:lpstr>
      <vt:lpstr>Times New Roman</vt:lpstr>
      <vt:lpstr>Wingdings 2</vt:lpstr>
      <vt:lpstr>Deluxe</vt:lpstr>
      <vt:lpstr>Audits and Inspections for Law Enforcement</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 </vt:lpstr>
      <vt:lpstr> </vt:lpstr>
      <vt:lpstr>Law Enforcement Auditing</vt:lpstr>
      <vt:lpstr> </vt:lpstr>
      <vt:lpstr>Law Enforcement Auditing</vt:lpstr>
      <vt:lpstr>Format of Audit</vt:lpstr>
      <vt:lpstr>PowerPoint Presentation</vt:lpstr>
      <vt:lpstr>PowerPoint Presentation</vt:lpstr>
      <vt:lpstr>PowerPoint Presentation</vt:lpstr>
      <vt:lpstr>PowerPoint Presentation</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 </vt:lpstr>
      <vt:lpstr> </vt:lpstr>
      <vt:lpstr> </vt:lpstr>
      <vt:lpstr> </vt:lpstr>
      <vt:lpstr> </vt:lpstr>
      <vt:lpstr> </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lpstr>Law Enforcement Auditing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Audits and Inspections for Law Enforcement</dc:title>
  <dc:creator>MARLIN PRICE</dc:creator>
  <cp:lastModifiedBy>Bert, Jeffrey</cp:lastModifiedBy>
  <cp:revision>117</cp:revision>
  <dcterms:created xsi:type="dcterms:W3CDTF">2016-12-16T22:46:36Z</dcterms:created>
  <dcterms:modified xsi:type="dcterms:W3CDTF">2026-09-14T15:44:03Z</dcterms:modified>
</cp:coreProperties>
</file>